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sldIdLst>
    <p:sldId id="256" r:id="rId2"/>
    <p:sldId id="314" r:id="rId3"/>
    <p:sldId id="344" r:id="rId4"/>
    <p:sldId id="257" r:id="rId5"/>
    <p:sldId id="367" r:id="rId6"/>
    <p:sldId id="368" r:id="rId7"/>
    <p:sldId id="330" r:id="rId8"/>
    <p:sldId id="329" r:id="rId9"/>
    <p:sldId id="328" r:id="rId10"/>
    <p:sldId id="345" r:id="rId11"/>
    <p:sldId id="334" r:id="rId12"/>
    <p:sldId id="338" r:id="rId13"/>
    <p:sldId id="335" r:id="rId14"/>
    <p:sldId id="336" r:id="rId15"/>
    <p:sldId id="337" r:id="rId16"/>
    <p:sldId id="346" r:id="rId17"/>
    <p:sldId id="347" r:id="rId18"/>
    <p:sldId id="348" r:id="rId19"/>
    <p:sldId id="342" r:id="rId20"/>
    <p:sldId id="343" r:id="rId21"/>
    <p:sldId id="350" r:id="rId22"/>
    <p:sldId id="333" r:id="rId23"/>
    <p:sldId id="351" r:id="rId24"/>
    <p:sldId id="340" r:id="rId25"/>
    <p:sldId id="339" r:id="rId26"/>
    <p:sldId id="258" r:id="rId27"/>
    <p:sldId id="352" r:id="rId28"/>
    <p:sldId id="353" r:id="rId29"/>
    <p:sldId id="354" r:id="rId30"/>
    <p:sldId id="260" r:id="rId31"/>
    <p:sldId id="262" r:id="rId32"/>
    <p:sldId id="355" r:id="rId33"/>
    <p:sldId id="263" r:id="rId34"/>
    <p:sldId id="264" r:id="rId35"/>
    <p:sldId id="259" r:id="rId36"/>
    <p:sldId id="267" r:id="rId37"/>
    <p:sldId id="356" r:id="rId38"/>
    <p:sldId id="266" r:id="rId39"/>
    <p:sldId id="265" r:id="rId40"/>
    <p:sldId id="271" r:id="rId41"/>
    <p:sldId id="272" r:id="rId42"/>
    <p:sldId id="268" r:id="rId43"/>
    <p:sldId id="269" r:id="rId44"/>
    <p:sldId id="357" r:id="rId45"/>
    <p:sldId id="358" r:id="rId46"/>
    <p:sldId id="360" r:id="rId47"/>
    <p:sldId id="361" r:id="rId48"/>
    <p:sldId id="270" r:id="rId49"/>
    <p:sldId id="273" r:id="rId50"/>
    <p:sldId id="274" r:id="rId51"/>
    <p:sldId id="275" r:id="rId52"/>
    <p:sldId id="359" r:id="rId53"/>
    <p:sldId id="276" r:id="rId54"/>
    <p:sldId id="277" r:id="rId55"/>
    <p:sldId id="282" r:id="rId56"/>
    <p:sldId id="283" r:id="rId57"/>
    <p:sldId id="286" r:id="rId58"/>
    <p:sldId id="287" r:id="rId59"/>
    <p:sldId id="285" r:id="rId60"/>
    <p:sldId id="364" r:id="rId61"/>
    <p:sldId id="366" r:id="rId62"/>
    <p:sldId id="365" r:id="rId63"/>
    <p:sldId id="278" r:id="rId64"/>
    <p:sldId id="279" r:id="rId65"/>
    <p:sldId id="281" r:id="rId66"/>
    <p:sldId id="293" r:id="rId67"/>
    <p:sldId id="362" r:id="rId68"/>
    <p:sldId id="289" r:id="rId69"/>
    <p:sldId id="291" r:id="rId70"/>
    <p:sldId id="288" r:id="rId71"/>
    <p:sldId id="325" r:id="rId72"/>
    <p:sldId id="300" r:id="rId73"/>
    <p:sldId id="316" r:id="rId74"/>
    <p:sldId id="315" r:id="rId75"/>
    <p:sldId id="326" r:id="rId76"/>
    <p:sldId id="327" r:id="rId77"/>
    <p:sldId id="301" r:id="rId78"/>
    <p:sldId id="363" r:id="rId79"/>
    <p:sldId id="296" r:id="rId80"/>
    <p:sldId id="298" r:id="rId81"/>
    <p:sldId id="295" r:id="rId82"/>
    <p:sldId id="302" r:id="rId83"/>
    <p:sldId id="297" r:id="rId84"/>
    <p:sldId id="370" r:id="rId85"/>
    <p:sldId id="369" r:id="rId86"/>
    <p:sldId id="318" r:id="rId87"/>
    <p:sldId id="319" r:id="rId88"/>
    <p:sldId id="320" r:id="rId89"/>
    <p:sldId id="321" r:id="rId90"/>
    <p:sldId id="322" r:id="rId91"/>
    <p:sldId id="324" r:id="rId92"/>
    <p:sldId id="323" r:id="rId93"/>
    <p:sldId id="310" r:id="rId94"/>
    <p:sldId id="311" r:id="rId95"/>
    <p:sldId id="312" r:id="rId96"/>
    <p:sldId id="341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13"/>
    <p:restoredTop sz="69818" autoAdjust="0"/>
  </p:normalViewPr>
  <p:slideViewPr>
    <p:cSldViewPr snapToGrid="0" snapToObjects="1">
      <p:cViewPr>
        <p:scale>
          <a:sx n="140" d="100"/>
          <a:sy n="140" d="100"/>
        </p:scale>
        <p:origin x="552" y="9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5D5AC-77B4-8F45-ADEC-1EC9BB577B38}" type="datetimeFigureOut">
              <a:rPr lang="en-US" smtClean="0"/>
              <a:t>5/18/17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F1DBA-5566-BC46-B38D-56B36824626F}" type="slidenum">
              <a:rPr lang="en-US" smtClean="0"/>
              <a:t>‹nr›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6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87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Baudot’s</a:t>
            </a:r>
            <a:r>
              <a:rPr lang="en-US" baseline="0" dirty="0" smtClean="0"/>
              <a:t> code was patented in 1874 and became known as the International Telegraph Alphabet (ITA).</a:t>
            </a:r>
          </a:p>
          <a:p>
            <a:r>
              <a:rPr lang="en-US" baseline="0" dirty="0" smtClean="0"/>
              <a:t>It was followed by ITA2 in 1924 which is still in 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35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American Standard Code for Information Interchange.</a:t>
            </a:r>
          </a:p>
          <a:p>
            <a:r>
              <a:rPr lang="en-US" dirty="0" smtClean="0"/>
              <a:t>Designed by the American Standards Association</a:t>
            </a:r>
            <a:r>
              <a:rPr lang="en-US" baseline="0" dirty="0" smtClean="0"/>
              <a:t> (now American National Standards Institute)</a:t>
            </a:r>
          </a:p>
          <a:p>
            <a:r>
              <a:rPr lang="en-US" dirty="0" smtClean="0"/>
              <a:t>in 1963, first used commercially in Teletype Model 33. TTY.</a:t>
            </a:r>
          </a:p>
          <a:p>
            <a:r>
              <a:rPr lang="en-US" dirty="0" smtClean="0"/>
              <a:t>First two sticks</a:t>
            </a:r>
            <a:r>
              <a:rPr lang="en-US" baseline="0" dirty="0" smtClean="0"/>
              <a:t> are control characters.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44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count and index characters by counting and indexing bytes, life is simple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44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the remaining</a:t>
            </a:r>
            <a:r>
              <a:rPr lang="en-US" baseline="0" dirty="0" smtClean="0"/>
              <a:t> 128 possibilities, adding </a:t>
            </a:r>
            <a:r>
              <a:rPr lang="en-US" baseline="0" dirty="0" err="1" smtClean="0"/>
              <a:t>diactric</a:t>
            </a:r>
            <a:r>
              <a:rPr lang="en-US" baseline="0" dirty="0" smtClean="0"/>
              <a:t> variants of characters, math symbols, text UI frames,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92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the remaining</a:t>
            </a:r>
            <a:r>
              <a:rPr lang="en-US" baseline="0" dirty="0" smtClean="0"/>
              <a:t> 128 possibilities, adding </a:t>
            </a:r>
            <a:r>
              <a:rPr lang="en-US" baseline="0" dirty="0" err="1" smtClean="0"/>
              <a:t>diactric</a:t>
            </a:r>
            <a:r>
              <a:rPr lang="en-US" baseline="0" dirty="0" smtClean="0"/>
              <a:t> variants of characters, math symbols, text UI frames, etc.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80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while you can write </a:t>
            </a:r>
            <a:r>
              <a:rPr lang="en-US" dirty="0" err="1" smtClean="0"/>
              <a:t>Łukasz</a:t>
            </a:r>
            <a:r>
              <a:rPr lang="en-US" dirty="0" smtClean="0"/>
              <a:t> now, you</a:t>
            </a:r>
            <a:r>
              <a:rPr lang="en-US" baseline="0" dirty="0" smtClean="0"/>
              <a:t> can no longer write an empty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05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Windows didn’t need text UI frames so used the additional characters to fit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7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 Organization for Standardization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69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37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universal</a:t>
            </a:r>
            <a:r>
              <a:rPr lang="en-US" baseline="0" dirty="0" smtClean="0"/>
              <a:t> character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63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8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28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0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2 is failing here</a:t>
            </a:r>
            <a:r>
              <a:rPr lang="en-US" baseline="0" dirty="0" smtClean="0"/>
              <a:t> because its native string literal is a </a:t>
            </a:r>
            <a:r>
              <a:rPr lang="en-US" baseline="0" dirty="0" err="1" smtClean="0"/>
              <a:t>bytestring</a:t>
            </a:r>
            <a:r>
              <a:rPr lang="en-US" baseline="0" dirty="0" smtClean="0"/>
              <a:t>, essentially bytes with some primitive text-like operations.</a:t>
            </a:r>
          </a:p>
          <a:p>
            <a:r>
              <a:rPr lang="en-US" baseline="0" dirty="0" smtClean="0"/>
              <a:t>You can work around the issue by specifying the u prefix.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78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Abstract Unicode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codepoints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53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27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of course sucks:</a:t>
            </a:r>
            <a:r>
              <a:rPr lang="en-US" baseline="0" dirty="0" smtClean="0"/>
              <a:t> the BOM is error-prone and using 2 bytes all the time is wasteful.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79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Variable-length encoding.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12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green: if the leading byte starts with zero, it’s the entire</a:t>
            </a:r>
            <a:r>
              <a:rPr lang="en-US" baseline="0" dirty="0" smtClean="0"/>
              <a:t> character (</a:t>
            </a:r>
            <a:r>
              <a:rPr lang="en-US" baseline="0" dirty="0" err="1" smtClean="0"/>
              <a:t>compat</a:t>
            </a:r>
            <a:r>
              <a:rPr lang="en-US" baseline="0" dirty="0" smtClean="0"/>
              <a:t> with ASCII)</a:t>
            </a:r>
            <a:endParaRPr lang="en-US" dirty="0" smtClean="0"/>
          </a:p>
          <a:p>
            <a:r>
              <a:rPr lang="en-US" dirty="0" smtClean="0"/>
              <a:t>blue:</a:t>
            </a:r>
            <a:r>
              <a:rPr lang="en-US" baseline="0" dirty="0" smtClean="0"/>
              <a:t> continuation bytes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687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OLD ITALIC LETTER 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33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BOM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45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endless character encoding horror 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510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Abstract Unicode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codepoints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5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Variable-length encoding.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17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612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unicode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str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357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unicode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str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674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unicode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str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38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first example, Python 2 promotes b1 to a Unicode string behind your back, decoding it using the default</a:t>
            </a:r>
            <a:r>
              <a:rPr lang="en-US" baseline="0" dirty="0" smtClean="0"/>
              <a:t> encoding which is ASCII. This obviously fails if the </a:t>
            </a:r>
            <a:r>
              <a:rPr lang="en-US" baseline="0" dirty="0" err="1" smtClean="0"/>
              <a:t>bytestring</a:t>
            </a:r>
            <a:r>
              <a:rPr lang="en-US" baseline="0" dirty="0" smtClean="0"/>
              <a:t> contains data that ASCII doesn’t understand.</a:t>
            </a:r>
          </a:p>
          <a:p>
            <a:endParaRPr lang="en-US" dirty="0" smtClean="0"/>
          </a:p>
          <a:p>
            <a:r>
              <a:rPr lang="en-US" dirty="0" smtClean="0"/>
              <a:t>Imagine if that b2</a:t>
            </a:r>
            <a:r>
              <a:rPr lang="en-US" baseline="0" dirty="0" smtClean="0"/>
              <a:t> happened to only contain ASCII characters. Python 2 would silently worked until a </a:t>
            </a:r>
            <a:r>
              <a:rPr lang="en-US" baseline="0" dirty="0" err="1" smtClean="0"/>
              <a:t>Łukasz</a:t>
            </a:r>
            <a:r>
              <a:rPr lang="en-US" baseline="0" dirty="0" smtClean="0"/>
              <a:t> came along and you’d get an exception right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86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3 will refuse to go forward even in the first example. This</a:t>
            </a:r>
            <a:r>
              <a:rPr lang="en-US" baseline="0" dirty="0" smtClean="0"/>
              <a:t> ensures that you won’t end up with errors much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610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Thrift as an</a:t>
            </a:r>
            <a:r>
              <a:rPr lang="en-US" baseline="0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39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20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endless character encoding horror story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876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text segmentation: word boundaries,</a:t>
            </a:r>
            <a:r>
              <a:rPr lang="en-US" baseline="0" dirty="0" smtClean="0"/>
              <a:t> sentence boundaries. Described in Unicode Standard Annex 29.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528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isn't this just an "international text" handing problem?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No, there's many examples where characters outside of 7-bits get introduced to the data stream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lliterary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characters: dashes, quotation marks, section signs,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pilcrow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signs, etc.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Emoji!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1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unicode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str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24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Thrift as an</a:t>
            </a:r>
            <a:r>
              <a:rPr lang="en-US" baseline="0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3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endless character encoding horror 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43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here is gibberish,</a:t>
            </a:r>
            <a:r>
              <a:rPr lang="en-US" baseline="0" dirty="0" smtClean="0"/>
              <a:t> doesn't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80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ignore smoke</a:t>
            </a:r>
            <a:r>
              <a:rPr lang="en-US" baseline="0" dirty="0" smtClean="0"/>
              <a:t> signals and homing pigeons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6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Let’s ignore the original</a:t>
            </a:r>
            <a:r>
              <a:rPr lang="en-US" baseline="0" dirty="0" smtClean="0"/>
              <a:t> </a:t>
            </a:r>
            <a:r>
              <a:rPr lang="en-US" dirty="0" smtClean="0"/>
              <a:t>Morse </a:t>
            </a:r>
            <a:r>
              <a:rPr lang="en-US" baseline="0" dirty="0" smtClean="0"/>
              <a:t>telegraph and its analog Morse code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66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instead focusing</a:t>
            </a:r>
            <a:r>
              <a:rPr lang="en-US" baseline="0" dirty="0" smtClean="0"/>
              <a:t> on this technological marvel: Emile </a:t>
            </a:r>
            <a:r>
              <a:rPr lang="en-US" baseline="0" dirty="0" err="1" smtClean="0"/>
              <a:t>Baudot’s</a:t>
            </a:r>
            <a:r>
              <a:rPr lang="en-US" baseline="0" dirty="0" smtClean="0"/>
              <a:t> telegraph transmitter used in his printing telegraph.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It </a:t>
            </a:r>
            <a:r>
              <a:rPr lang="en-US" baseline="0" dirty="0" smtClean="0"/>
              <a:t>didn’t use the Morse code but instead encodes characters to a series of bits which are sent over wire or radio.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speed of transmission, or symbol rate, is measured in bauds from this invention.</a:t>
            </a:r>
          </a:p>
          <a:p>
            <a:r>
              <a:rPr lang="en-US" baseline="0" dirty="0" smtClean="0"/>
              <a:t>It has five keys because the encoding was 5-bit.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F1DBA-5566-BC46-B38D-56B3682462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80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055FF6D4-D4D7-426A-98F7-170A3668379E}" type="datetime1">
              <a:rPr lang="en-US" smtClean="0"/>
              <a:pPr/>
              <a:t>5/18/17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6551292" y="1528629"/>
            <a:ext cx="24659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6451719" y="1162062"/>
            <a:ext cx="2133600" cy="421038"/>
          </a:xfrm>
        </p:spPr>
        <p:txBody>
          <a:bodyPr anchor="ctr"/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fld id="{1AD20DFC-E2D5-4BD6-B744-D8DEEAB5F7C2}" type="slidenum">
              <a:rPr lang="en-US" smtClean="0"/>
              <a:pPr/>
              <a:t>‹nr›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C45A9071-CFF5-4E3B-B0AB-39782972E256}" type="datetime1">
              <a:rPr lang="en-US" smtClean="0"/>
              <a:pPr/>
              <a:t>5/18/17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1AD20DFC-E2D5-4BD6-B744-D8DEEAB5F7C2}" type="slidenum">
              <a:rPr lang="en-US" smtClean="0"/>
              <a:pPr/>
              <a:t>‹nr›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3D8BD1F-DE98-4C29-8281-9EC9927620DF}" type="datetime1">
              <a:rPr lang="en-US" smtClean="0"/>
              <a:pPr/>
              <a:t>5/18/17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AD20DFC-E2D5-4BD6-B744-D8DEEAB5F7C2}" type="slidenum">
              <a:rPr lang="en-US" smtClean="0"/>
              <a:pPr/>
              <a:t>‹nr›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3467CD6D-7520-4B34-A5A3-E8385FA3AFC6}" type="datetime1">
              <a:rPr lang="en-US" smtClean="0"/>
              <a:pPr/>
              <a:t>5/18/17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1AD20DFC-E2D5-4BD6-B744-D8DEEAB5F7C2}" type="slidenum">
              <a:rPr lang="en-US" smtClean="0"/>
              <a:pPr/>
              <a:t>‹nr›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42295D47-465E-4A05-802B-049480555B6D}" type="datetime1">
              <a:rPr lang="en-US" smtClean="0"/>
              <a:pPr/>
              <a:t>5/18/17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1AD20DFC-E2D5-4BD6-B744-D8DEEAB5F7C2}" type="slidenum">
              <a:rPr lang="en-US" smtClean="0"/>
              <a:pPr/>
              <a:t>‹nr›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64791DB0-D703-40B5-AE3D-532AFE0356D1}" type="datetime1">
              <a:rPr lang="en-US" smtClean="0"/>
              <a:pPr/>
              <a:t>5/18/17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1AD20DFC-E2D5-4BD6-B744-D8DEEAB5F7C2}" type="slidenum">
              <a:rPr lang="en-US" smtClean="0"/>
              <a:pPr/>
              <a:t>‹nr›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0F48C029-2200-4EB8-BDE8-5EE0E23571A6}" type="datetime1">
              <a:rPr lang="en-US" smtClean="0"/>
              <a:pPr/>
              <a:t>5/18/17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AD20DFC-E2D5-4BD6-B744-D8DEEAB5F7C2}" type="slidenum">
              <a:rPr lang="en-US" smtClean="0"/>
              <a:pPr/>
              <a:t>‹nr›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07E45A1C-C0DD-4ED6-B23E-A9D2DD110058}" type="datetime1">
              <a:rPr lang="en-US" smtClean="0"/>
              <a:pPr/>
              <a:t>5/18/17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1AD20DFC-E2D5-4BD6-B744-D8DEEAB5F7C2}" type="slidenum">
              <a:rPr lang="en-US" smtClean="0"/>
              <a:pPr/>
              <a:t>‹nr›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A44C1B50-C580-4CB7-BA07-14C66C34B76D}" type="datetime1">
              <a:rPr lang="en-US" smtClean="0"/>
              <a:pPr/>
              <a:t>5/18/17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900000">
            <a:off x="3892286" y="5987296"/>
            <a:ext cx="3124200" cy="295162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900000">
            <a:off x="7599046" y="5570110"/>
            <a:ext cx="716206" cy="365125"/>
          </a:xfrm>
        </p:spPr>
        <p:txBody>
          <a:bodyPr/>
          <a:lstStyle>
            <a:lvl1pPr algn="l">
              <a:defRPr/>
            </a:lvl1pPr>
          </a:lstStyle>
          <a:p>
            <a:fld id="{1AD20DFC-E2D5-4BD6-B744-D8DEEAB5F7C2}" type="slidenum">
              <a:rPr lang="en-US" smtClean="0"/>
              <a:pPr/>
              <a:t>‹nr›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ED4F1D29-8BEE-49F3-AF49-7A09F617BF67}" type="datetime1">
              <a:rPr lang="en-US" smtClean="0"/>
              <a:pPr/>
              <a:t>5/18/17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AD20DFC-E2D5-4BD6-B744-D8DEEAB5F7C2}" type="slidenum">
              <a:rPr lang="en-US" smtClean="0"/>
              <a:pPr/>
              <a:t>‹nr›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EB273CF-8910-423E-9890-FC81E25E5084}" type="datetime1">
              <a:rPr lang="en-US" smtClean="0"/>
              <a:pPr/>
              <a:t>5/18/17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1AD20DFC-E2D5-4BD6-B744-D8DEEAB5F7C2}" type="slidenum">
              <a:rPr lang="en-US" smtClean="0"/>
              <a:pPr/>
              <a:t>‹nr›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3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4EC5816F-D43D-40D1-9B38-E1A2C18F0972}" type="datetime1">
              <a:rPr lang="en-US" smtClean="0"/>
              <a:pPr/>
              <a:t>5/18/17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20DFC-E2D5-4BD6-B744-D8DEEAB5F7C2}" type="slidenum">
              <a:rPr lang="en-US" smtClean="0"/>
              <a:pPr/>
              <a:t>‹nr›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4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4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4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4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4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www.unicode.org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 rot="-900000">
            <a:off x="658593" y="3995746"/>
            <a:ext cx="5985159" cy="1606102"/>
          </a:xfrm>
        </p:spPr>
        <p:txBody>
          <a:bodyPr>
            <a:normAutofit fontScale="90000"/>
          </a:bodyPr>
          <a:lstStyle/>
          <a:p>
            <a:r>
              <a:rPr lang="pl-PL" sz="12800" dirty="0" err="1" smtClean="0"/>
              <a:t>Unicode</a:t>
            </a:r>
            <a:r>
              <a:rPr lang="pl-PL" dirty="0"/>
              <a:t/>
            </a:r>
            <a:br>
              <a:rPr lang="pl-PL" dirty="0"/>
            </a:br>
            <a:r>
              <a:rPr lang="pl-PL" sz="4900" dirty="0" err="1" smtClean="0"/>
              <a:t>What</a:t>
            </a:r>
            <a:r>
              <a:rPr lang="pl-PL" sz="4900" dirty="0" smtClean="0"/>
              <a:t> </a:t>
            </a:r>
            <a:r>
              <a:rPr lang="pl-PL" sz="4900" dirty="0" err="1" smtClean="0"/>
              <a:t>is</a:t>
            </a:r>
            <a:r>
              <a:rPr lang="pl-PL" sz="4900" dirty="0" smtClean="0"/>
              <a:t> the big </a:t>
            </a:r>
            <a:r>
              <a:rPr lang="pl-PL" sz="4900" dirty="0" err="1" smtClean="0"/>
              <a:t>deal</a:t>
            </a:r>
            <a:r>
              <a:rPr lang="pl-PL" sz="4900" dirty="0" smtClean="0"/>
              <a:t>?</a:t>
            </a:r>
            <a:endParaRPr lang="pl-PL" sz="490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 rot="-900000">
            <a:off x="4408531" y="1732702"/>
            <a:ext cx="4655297" cy="1128495"/>
          </a:xfrm>
        </p:spPr>
        <p:txBody>
          <a:bodyPr/>
          <a:lstStyle/>
          <a:p>
            <a:r>
              <a:rPr lang="pl-PL" dirty="0" err="1"/>
              <a:t>Å�ukasz</a:t>
            </a:r>
            <a:r>
              <a:rPr lang="pl-PL" dirty="0"/>
              <a:t> Langa</a:t>
            </a:r>
          </a:p>
        </p:txBody>
      </p:sp>
    </p:spTree>
    <p:extLst>
      <p:ext uri="{BB962C8B-B14F-4D97-AF65-F5344CB8AC3E}">
        <p14:creationId xmlns:p14="http://schemas.microsoft.com/office/powerpoint/2010/main" val="27362130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text?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7665"/>
      </p:ext>
    </p:extLst>
  </p:cSld>
  <p:clrMapOvr>
    <a:masterClrMapping/>
  </p:clrMapOvr>
  <p:transition xmlns:p14="http://schemas.microsoft.com/office/powerpoint/2010/main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757565" y="334951"/>
            <a:ext cx="5343100" cy="4562693"/>
          </a:xfrm>
        </p:spPr>
        <p:txBody>
          <a:bodyPr>
            <a:noAutofit/>
          </a:bodyPr>
          <a:lstStyle/>
          <a:p>
            <a:r>
              <a:rPr lang="en-US" sz="1900" dirty="0">
                <a:effectLst/>
              </a:rPr>
              <a:t>Jura </a:t>
            </a:r>
            <a:r>
              <a:rPr lang="en-US" sz="1900" dirty="0" err="1" smtClean="0">
                <a:effectLst/>
              </a:rPr>
              <a:t>V’z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 smtClean="0">
                <a:effectLst/>
              </a:rPr>
              <a:t>jnyxva</a:t>
            </a:r>
            <a:r>
              <a:rPr lang="en-US" sz="1900" dirty="0" smtClean="0">
                <a:effectLst/>
              </a:rPr>
              <a:t>’ </a:t>
            </a:r>
            <a:r>
              <a:rPr lang="en-US" sz="1900" dirty="0" err="1">
                <a:effectLst/>
              </a:rPr>
              <a:t>zl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urnq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vf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cenpgvpnyyl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qenttva</a:t>
            </a:r>
            <a:r>
              <a:rPr lang="en-US" sz="1900" dirty="0" smtClean="0">
                <a:effectLst/>
              </a:rPr>
              <a:t>’</a:t>
            </a:r>
            <a:br>
              <a:rPr lang="en-US" sz="1900" dirty="0" smtClean="0">
                <a:effectLst/>
              </a:rPr>
            </a:br>
            <a:r>
              <a:rPr lang="en-US" sz="1900" dirty="0" err="1" smtClean="0">
                <a:effectLst/>
              </a:rPr>
              <a:t>Nyy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>
                <a:effectLst/>
              </a:rPr>
              <a:t>V </a:t>
            </a:r>
            <a:r>
              <a:rPr lang="en-US" sz="1900" dirty="0" err="1">
                <a:effectLst/>
              </a:rPr>
              <a:t>rire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frr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vf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whfg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>n </a:t>
            </a:r>
            <a:r>
              <a:rPr lang="en-US" sz="1900" dirty="0" err="1">
                <a:effectLst/>
              </a:rPr>
              <a:t>jubyr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ybggn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qveg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/>
            </a:r>
            <a:br>
              <a:rPr lang="en-US" sz="1900" dirty="0" smtClean="0">
                <a:effectLst/>
              </a:rPr>
            </a:br>
            <a:r>
              <a:rPr lang="en-US" sz="1900" dirty="0" err="1" smtClean="0">
                <a:effectLst/>
              </a:rPr>
              <a:t>Zl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jubyr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yvsr’f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 smtClean="0">
                <a:effectLst/>
              </a:rPr>
              <a:t>orra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>bar </a:t>
            </a:r>
            <a:r>
              <a:rPr lang="en-US" sz="1900" dirty="0" err="1">
                <a:effectLst/>
              </a:rPr>
              <a:t>ybat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ehaavat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tnt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Gjb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cnpxf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bs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erq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nccyrf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sbe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gur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ybat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evqr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ubzr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Jryy</a:t>
            </a:r>
            <a:r>
              <a:rPr lang="en-US" sz="1900" dirty="0">
                <a:effectLst/>
              </a:rPr>
              <a:t>, </a:t>
            </a:r>
            <a:r>
              <a:rPr lang="en-US" sz="1900" dirty="0" err="1">
                <a:effectLst/>
              </a:rPr>
              <a:t>lbh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xabj</a:t>
            </a:r>
            <a:r>
              <a:rPr lang="en-US" sz="1900" dirty="0">
                <a:effectLst/>
              </a:rPr>
              <a:t>, </a:t>
            </a:r>
            <a:r>
              <a:rPr lang="en-US" sz="1900" dirty="0" err="1" smtClean="0">
                <a:effectLst/>
              </a:rPr>
              <a:t>onol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/>
            </a:r>
            <a:br>
              <a:rPr lang="en-US" sz="1900" dirty="0" smtClean="0">
                <a:effectLst/>
              </a:rPr>
            </a:br>
            <a:r>
              <a:rPr lang="en-US" sz="1900" dirty="0" err="1" smtClean="0">
                <a:effectLst/>
              </a:rPr>
              <a:t>Fvpx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bs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jnyxva</a:t>
            </a:r>
            <a:r>
              <a:rPr lang="en-US" sz="1900" dirty="0" smtClean="0">
                <a:effectLst/>
              </a:rPr>
              <a:t>’ </a:t>
            </a:r>
            <a:r>
              <a:rPr lang="en-US" sz="1900" dirty="0">
                <a:effectLst/>
              </a:rPr>
              <a:t>fb </a:t>
            </a:r>
            <a:r>
              <a:rPr lang="en-US" sz="1900" dirty="0" err="1">
                <a:effectLst/>
              </a:rPr>
              <a:t>lbh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gbbx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>n </a:t>
            </a:r>
            <a:r>
              <a:rPr lang="en-US" sz="1900" dirty="0" err="1">
                <a:effectLst/>
              </a:rPr>
              <a:t>jebat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jnl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genva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Gura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lbh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fng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qbja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naq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pbhyqa’g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trg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hc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Zl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orfg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sevraq’f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ybat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tbar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ohg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>
                <a:effectLst/>
              </a:rPr>
              <a:t>V </a:t>
            </a:r>
            <a:r>
              <a:rPr lang="en-US" sz="1900" dirty="0" err="1">
                <a:effectLst/>
              </a:rPr>
              <a:t>tbg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ehaare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hcf</a:t>
            </a:r>
            <a:endParaRPr lang="en-US" sz="1900" dirty="0">
              <a:effectLst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Text consists of words,</a:t>
            </a:r>
            <a:br>
              <a:rPr lang="en-US" dirty="0" smtClean="0"/>
            </a:br>
            <a:r>
              <a:rPr lang="en-US" dirty="0" smtClean="0"/>
              <a:t>and words consist of letters!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49675"/>
      </p:ext>
    </p:extLst>
  </p:cSld>
  <p:clrMapOvr>
    <a:masterClrMapping/>
  </p:clrMapOvr>
  <p:transition xmlns:p14="http://schemas.microsoft.com/office/powerpoint/2010/main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757565" y="334951"/>
            <a:ext cx="5343100" cy="4562693"/>
          </a:xfrm>
        </p:spPr>
        <p:txBody>
          <a:bodyPr>
            <a:noAutofit/>
          </a:bodyPr>
          <a:lstStyle/>
          <a:p>
            <a:r>
              <a:rPr lang="en-US" sz="1900" dirty="0">
                <a:effectLst/>
              </a:rPr>
              <a:t>Jura </a:t>
            </a:r>
            <a:r>
              <a:rPr lang="en-US" sz="1900" dirty="0" err="1" smtClean="0">
                <a:effectLst/>
              </a:rPr>
              <a:t>V’z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 smtClean="0">
                <a:effectLst/>
              </a:rPr>
              <a:t>jnyxva</a:t>
            </a:r>
            <a:r>
              <a:rPr lang="en-US" sz="1900" dirty="0" smtClean="0">
                <a:effectLst/>
              </a:rPr>
              <a:t>’ </a:t>
            </a:r>
            <a:r>
              <a:rPr lang="en-US" sz="1900" dirty="0" err="1">
                <a:effectLst/>
              </a:rPr>
              <a:t>zl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urnq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vf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cenpgvpnyyl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qenttva</a:t>
            </a:r>
            <a:r>
              <a:rPr lang="en-US" sz="1900" dirty="0" smtClean="0">
                <a:effectLst/>
              </a:rPr>
              <a:t>’</a:t>
            </a:r>
            <a:br>
              <a:rPr lang="en-US" sz="1900" dirty="0" smtClean="0">
                <a:effectLst/>
              </a:rPr>
            </a:br>
            <a:r>
              <a:rPr lang="en-US" sz="1900" dirty="0" err="1" smtClean="0">
                <a:effectLst/>
              </a:rPr>
              <a:t>Nyy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>
                <a:effectLst/>
              </a:rPr>
              <a:t>V </a:t>
            </a:r>
            <a:r>
              <a:rPr lang="en-US" sz="1900" dirty="0" err="1">
                <a:effectLst/>
              </a:rPr>
              <a:t>rire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frr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vf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whfg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>n </a:t>
            </a:r>
            <a:r>
              <a:rPr lang="en-US" sz="1900" dirty="0" err="1">
                <a:effectLst/>
              </a:rPr>
              <a:t>jubyr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ybggn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qveg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/>
            </a:r>
            <a:br>
              <a:rPr lang="en-US" sz="1900" dirty="0" smtClean="0">
                <a:effectLst/>
              </a:rPr>
            </a:br>
            <a:r>
              <a:rPr lang="en-US" sz="1900" dirty="0" err="1" smtClean="0">
                <a:effectLst/>
              </a:rPr>
              <a:t>Zl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jubyr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yvsr’f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 smtClean="0">
                <a:effectLst/>
              </a:rPr>
              <a:t>orra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>bar </a:t>
            </a:r>
            <a:r>
              <a:rPr lang="en-US" sz="1900" dirty="0" err="1">
                <a:effectLst/>
              </a:rPr>
              <a:t>ybat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ehaavat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tnt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Gjb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cnpxf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bs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erq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nccyrf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sbe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gur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ybat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evqr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ubzr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Jryy</a:t>
            </a:r>
            <a:r>
              <a:rPr lang="en-US" sz="1900" dirty="0">
                <a:effectLst/>
              </a:rPr>
              <a:t>, </a:t>
            </a:r>
            <a:r>
              <a:rPr lang="en-US" sz="1900" dirty="0" err="1">
                <a:effectLst/>
              </a:rPr>
              <a:t>lbh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xabj</a:t>
            </a:r>
            <a:r>
              <a:rPr lang="en-US" sz="1900" dirty="0">
                <a:effectLst/>
              </a:rPr>
              <a:t>, </a:t>
            </a:r>
            <a:r>
              <a:rPr lang="en-US" sz="1900" dirty="0" err="1" smtClean="0">
                <a:effectLst/>
              </a:rPr>
              <a:t>onol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/>
            </a:r>
            <a:br>
              <a:rPr lang="en-US" sz="1900" dirty="0" smtClean="0">
                <a:effectLst/>
              </a:rPr>
            </a:br>
            <a:r>
              <a:rPr lang="en-US" sz="1900" dirty="0" err="1" smtClean="0">
                <a:effectLst/>
              </a:rPr>
              <a:t>Fvpx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bs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jnyxva</a:t>
            </a:r>
            <a:r>
              <a:rPr lang="en-US" sz="1900" dirty="0" smtClean="0">
                <a:effectLst/>
              </a:rPr>
              <a:t>’ </a:t>
            </a:r>
            <a:r>
              <a:rPr lang="en-US" sz="1900" dirty="0">
                <a:effectLst/>
              </a:rPr>
              <a:t>fb </a:t>
            </a:r>
            <a:r>
              <a:rPr lang="en-US" sz="1900" dirty="0" err="1">
                <a:effectLst/>
              </a:rPr>
              <a:t>lbh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gbbx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>n </a:t>
            </a:r>
            <a:r>
              <a:rPr lang="en-US" sz="1900" dirty="0" err="1">
                <a:effectLst/>
              </a:rPr>
              <a:t>jebat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jnl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genva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Gura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lbh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fng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qbja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naq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pbhyqa’g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trg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hc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Zl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orfg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sevraq’f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ybat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tbar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ohg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>
                <a:effectLst/>
              </a:rPr>
              <a:t>V </a:t>
            </a:r>
            <a:r>
              <a:rPr lang="en-US" sz="1900" dirty="0" err="1">
                <a:effectLst/>
              </a:rPr>
              <a:t>tbg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ehaare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hcf</a:t>
            </a:r>
            <a:endParaRPr lang="en-US" sz="1900" dirty="0">
              <a:effectLst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Text consists of </a:t>
            </a:r>
            <a:r>
              <a:rPr lang="en-US" dirty="0" smtClean="0"/>
              <a:t>words,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words consist of letters!</a:t>
            </a:r>
          </a:p>
          <a:p>
            <a:endParaRPr lang="en-US" dirty="0"/>
          </a:p>
        </p:txBody>
      </p:sp>
      <p:sp>
        <p:nvSpPr>
          <p:cNvPr id="5" name="PoleTekstowe 4"/>
          <p:cNvSpPr txBox="1"/>
          <p:nvPr/>
        </p:nvSpPr>
        <p:spPr>
          <a:xfrm>
            <a:off x="259883" y="2705725"/>
            <a:ext cx="8657415" cy="1446550"/>
          </a:xfrm>
          <a:prstGeom prst="rect">
            <a:avLst/>
          </a:prstGeom>
          <a:solidFill>
            <a:schemeClr val="bg2"/>
          </a:solidFill>
          <a:ln w="38100" cap="rnd" cmpd="sng">
            <a:solidFill>
              <a:schemeClr val="accent1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pl-PL" sz="2200" dirty="0" err="1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Letters</a:t>
            </a:r>
            <a:r>
              <a:rPr lang="pl-PL" sz="22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:</a:t>
            </a:r>
          </a:p>
          <a:p>
            <a:endParaRPr lang="pl-PL" sz="2200" dirty="0"/>
          </a:p>
          <a:p>
            <a:r>
              <a:rPr lang="pl-PL" sz="2200" dirty="0">
                <a:latin typeface="Consolas"/>
                <a:cs typeface="Consolas"/>
              </a:rPr>
              <a:t>&gt;&gt;&gt; </a:t>
            </a:r>
            <a:r>
              <a:rPr lang="pl-PL" sz="2200" dirty="0" err="1" smtClean="0">
                <a:latin typeface="Consolas"/>
                <a:cs typeface="Consolas"/>
              </a:rPr>
              <a:t>string.ascii_letters</a:t>
            </a:r>
            <a:endParaRPr lang="pl-PL" sz="2200" dirty="0">
              <a:latin typeface="Consolas"/>
              <a:cs typeface="Consolas"/>
            </a:endParaRPr>
          </a:p>
          <a:p>
            <a:r>
              <a:rPr lang="pl-PL" sz="2200" dirty="0">
                <a:latin typeface="Consolas"/>
                <a:cs typeface="Consolas"/>
              </a:rPr>
              <a:t>'</a:t>
            </a:r>
            <a:r>
              <a:rPr lang="pl-PL" sz="2200" dirty="0" err="1">
                <a:latin typeface="Consolas"/>
                <a:cs typeface="Consolas"/>
              </a:rPr>
              <a:t>abcdefghijklmnopqrstuvwxyzABCDEFGHIJKLMNOPQRSTUVWXYZ</a:t>
            </a:r>
            <a:r>
              <a:rPr lang="pl-PL" sz="2200" dirty="0">
                <a:latin typeface="Consolas"/>
                <a:cs typeface="Consolas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54488877"/>
      </p:ext>
    </p:extLst>
  </p:cSld>
  <p:clrMapOvr>
    <a:masterClrMapping/>
  </p:clrMapOvr>
  <p:transition xmlns:p14="http://schemas.microsoft.com/office/powerpoint/2010/main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757565" y="334951"/>
            <a:ext cx="5343100" cy="4562693"/>
          </a:xfrm>
        </p:spPr>
        <p:txBody>
          <a:bodyPr>
            <a:noAutofit/>
          </a:bodyPr>
          <a:lstStyle/>
          <a:p>
            <a:r>
              <a:rPr lang="en-US" sz="1900" dirty="0">
                <a:effectLst/>
              </a:rPr>
              <a:t>Jura </a:t>
            </a:r>
            <a:r>
              <a:rPr lang="en-US" sz="1900" dirty="0" err="1" smtClean="0">
                <a:effectLst/>
              </a:rPr>
              <a:t>V’z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 smtClean="0">
                <a:effectLst/>
              </a:rPr>
              <a:t>jnyxva</a:t>
            </a:r>
            <a:r>
              <a:rPr lang="en-US" sz="1900" dirty="0" smtClean="0">
                <a:effectLst/>
              </a:rPr>
              <a:t>’ </a:t>
            </a:r>
            <a:r>
              <a:rPr lang="en-US" sz="1900" dirty="0" err="1">
                <a:effectLst/>
              </a:rPr>
              <a:t>zl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urnq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vf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cenpgvpnyyl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qenttva</a:t>
            </a:r>
            <a:r>
              <a:rPr lang="en-US" sz="1900" dirty="0" smtClean="0">
                <a:effectLst/>
              </a:rPr>
              <a:t>’</a:t>
            </a:r>
            <a:br>
              <a:rPr lang="en-US" sz="1900" dirty="0" smtClean="0">
                <a:effectLst/>
              </a:rPr>
            </a:br>
            <a:r>
              <a:rPr lang="en-US" sz="1900" dirty="0" err="1" smtClean="0">
                <a:effectLst/>
              </a:rPr>
              <a:t>Nyy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>
                <a:effectLst/>
              </a:rPr>
              <a:t>V </a:t>
            </a:r>
            <a:r>
              <a:rPr lang="en-US" sz="1900" dirty="0" err="1">
                <a:effectLst/>
              </a:rPr>
              <a:t>rire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frr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vf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whfg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>n </a:t>
            </a:r>
            <a:r>
              <a:rPr lang="en-US" sz="1900" dirty="0" err="1">
                <a:effectLst/>
              </a:rPr>
              <a:t>jubyr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ybggn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qveg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/>
            </a:r>
            <a:br>
              <a:rPr lang="en-US" sz="1900" dirty="0" smtClean="0">
                <a:effectLst/>
              </a:rPr>
            </a:br>
            <a:r>
              <a:rPr lang="en-US" sz="1900" dirty="0" err="1" smtClean="0">
                <a:effectLst/>
              </a:rPr>
              <a:t>Zl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jubyr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yvsr’f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 smtClean="0">
                <a:effectLst/>
              </a:rPr>
              <a:t>orra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>bar </a:t>
            </a:r>
            <a:r>
              <a:rPr lang="en-US" sz="1900" dirty="0" err="1">
                <a:effectLst/>
              </a:rPr>
              <a:t>ybat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ehaavat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tnt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Gjb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cnpxf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bs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erq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nccyrf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sbe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gur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ybat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evqr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ubzr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Jryy</a:t>
            </a:r>
            <a:r>
              <a:rPr lang="en-US" sz="1900" dirty="0">
                <a:effectLst/>
              </a:rPr>
              <a:t>, </a:t>
            </a:r>
            <a:r>
              <a:rPr lang="en-US" sz="1900" dirty="0" err="1">
                <a:effectLst/>
              </a:rPr>
              <a:t>lbh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xabj</a:t>
            </a:r>
            <a:r>
              <a:rPr lang="en-US" sz="1900" dirty="0">
                <a:effectLst/>
              </a:rPr>
              <a:t>, </a:t>
            </a:r>
            <a:r>
              <a:rPr lang="en-US" sz="1900" dirty="0" err="1" smtClean="0">
                <a:effectLst/>
              </a:rPr>
              <a:t>onol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/>
            </a:r>
            <a:br>
              <a:rPr lang="en-US" sz="1900" dirty="0" smtClean="0">
                <a:effectLst/>
              </a:rPr>
            </a:br>
            <a:r>
              <a:rPr lang="en-US" sz="1900" dirty="0" err="1" smtClean="0">
                <a:effectLst/>
              </a:rPr>
              <a:t>Fvpx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bs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jnyxva</a:t>
            </a:r>
            <a:r>
              <a:rPr lang="en-US" sz="1900" dirty="0" smtClean="0">
                <a:effectLst/>
              </a:rPr>
              <a:t>’ </a:t>
            </a:r>
            <a:r>
              <a:rPr lang="en-US" sz="1900" dirty="0">
                <a:effectLst/>
              </a:rPr>
              <a:t>fb </a:t>
            </a:r>
            <a:r>
              <a:rPr lang="en-US" sz="1900" dirty="0" err="1">
                <a:effectLst/>
              </a:rPr>
              <a:t>lbh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gbbx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>n </a:t>
            </a:r>
            <a:r>
              <a:rPr lang="en-US" sz="1900" dirty="0" err="1">
                <a:effectLst/>
              </a:rPr>
              <a:t>jebat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jnl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genva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Gura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lbh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fng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qbja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naq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pbhyqa’g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trg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hc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Zl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orfg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sevraq’f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ybat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tbar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ohg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>
                <a:effectLst/>
              </a:rPr>
              <a:t>V </a:t>
            </a:r>
            <a:r>
              <a:rPr lang="en-US" sz="1900" dirty="0" err="1">
                <a:effectLst/>
              </a:rPr>
              <a:t>tbg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ehaare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hcf</a:t>
            </a:r>
            <a:endParaRPr lang="en-US" sz="1900" dirty="0">
              <a:effectLst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Text consists of words,</a:t>
            </a:r>
            <a:br>
              <a:rPr lang="en-US" dirty="0"/>
            </a:br>
            <a:r>
              <a:rPr lang="en-US" dirty="0"/>
              <a:t>and words consist of letters</a:t>
            </a:r>
            <a:r>
              <a:rPr lang="en-US" dirty="0" smtClean="0"/>
              <a:t>!</a:t>
            </a:r>
            <a:br>
              <a:rPr lang="en-US" dirty="0" smtClean="0"/>
            </a:br>
            <a:r>
              <a:rPr lang="en-US" dirty="0" smtClean="0"/>
              <a:t>...and digits!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PoleTekstowe 4"/>
          <p:cNvSpPr txBox="1"/>
          <p:nvPr/>
        </p:nvSpPr>
        <p:spPr>
          <a:xfrm>
            <a:off x="259883" y="1859340"/>
            <a:ext cx="8657415" cy="3139321"/>
          </a:xfrm>
          <a:prstGeom prst="rect">
            <a:avLst/>
          </a:prstGeom>
          <a:solidFill>
            <a:schemeClr val="bg2"/>
          </a:solidFill>
          <a:ln w="38100" cap="rnd" cmpd="sng">
            <a:solidFill>
              <a:schemeClr val="accent1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pl-PL" sz="2200" dirty="0" err="1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Letters</a:t>
            </a:r>
            <a:r>
              <a:rPr lang="pl-PL" sz="22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:</a:t>
            </a:r>
          </a:p>
          <a:p>
            <a:endParaRPr lang="pl-PL" sz="2200" dirty="0"/>
          </a:p>
          <a:p>
            <a:r>
              <a:rPr lang="pl-PL" sz="2200" dirty="0">
                <a:latin typeface="Consolas"/>
                <a:cs typeface="Consolas"/>
              </a:rPr>
              <a:t>&gt;&gt;&gt; </a:t>
            </a:r>
            <a:r>
              <a:rPr lang="pl-PL" sz="2200" dirty="0" err="1" smtClean="0">
                <a:latin typeface="Consolas"/>
                <a:cs typeface="Consolas"/>
              </a:rPr>
              <a:t>string.ascii_letters</a:t>
            </a:r>
            <a:endParaRPr lang="pl-PL" sz="2200" dirty="0">
              <a:latin typeface="Consolas"/>
              <a:cs typeface="Consolas"/>
            </a:endParaRPr>
          </a:p>
          <a:p>
            <a:r>
              <a:rPr lang="pl-PL" sz="2200" dirty="0" smtClean="0">
                <a:latin typeface="Consolas"/>
                <a:cs typeface="Consolas"/>
              </a:rPr>
              <a:t>'</a:t>
            </a:r>
            <a:r>
              <a:rPr lang="pl-PL" sz="2200" dirty="0" err="1" smtClean="0">
                <a:latin typeface="Consolas"/>
                <a:cs typeface="Consolas"/>
              </a:rPr>
              <a:t>abcdefghijklmnopqrstuvwxyzABCDEFGHIJKLMNOPQRSTUVWXYZ</a:t>
            </a:r>
            <a:r>
              <a:rPr lang="pl-PL" sz="2200" dirty="0">
                <a:latin typeface="Consolas"/>
                <a:cs typeface="Consolas"/>
              </a:rPr>
              <a:t>'</a:t>
            </a:r>
            <a:r>
              <a:rPr lang="pl-PL" sz="2200" dirty="0" smtClean="0">
                <a:latin typeface="Consolas"/>
                <a:cs typeface="Consolas"/>
              </a:rPr>
              <a:t/>
            </a:r>
            <a:br>
              <a:rPr lang="pl-PL" sz="2200" dirty="0" smtClean="0">
                <a:latin typeface="Consolas"/>
                <a:cs typeface="Consolas"/>
              </a:rPr>
            </a:br>
            <a:r>
              <a:rPr lang="pl-PL" sz="2200" dirty="0" smtClean="0">
                <a:latin typeface="Consolas"/>
                <a:cs typeface="Consolas"/>
              </a:rPr>
              <a:t/>
            </a:r>
            <a:br>
              <a:rPr lang="pl-PL" sz="2200" dirty="0" smtClean="0">
                <a:latin typeface="Consolas"/>
                <a:cs typeface="Consolas"/>
              </a:rPr>
            </a:br>
            <a:r>
              <a:rPr lang="pl-PL" sz="2200" dirty="0" err="1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Numbers</a:t>
            </a:r>
            <a:r>
              <a:rPr lang="pl-PL" sz="22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:</a:t>
            </a:r>
            <a:endParaRPr lang="pl-PL" sz="22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endParaRPr lang="pl-PL" sz="2200" dirty="0"/>
          </a:p>
          <a:p>
            <a:r>
              <a:rPr lang="pl-PL" sz="2200" dirty="0">
                <a:latin typeface="Consolas"/>
                <a:cs typeface="Consolas"/>
              </a:rPr>
              <a:t>&gt;&gt;&gt; </a:t>
            </a:r>
            <a:r>
              <a:rPr lang="pl-PL" sz="2200" dirty="0" err="1" smtClean="0">
                <a:latin typeface="Consolas"/>
                <a:cs typeface="Consolas"/>
              </a:rPr>
              <a:t>string.digits</a:t>
            </a:r>
            <a:endParaRPr lang="pl-PL" sz="2200" dirty="0">
              <a:latin typeface="Consolas"/>
              <a:cs typeface="Consolas"/>
            </a:endParaRPr>
          </a:p>
          <a:p>
            <a:r>
              <a:rPr lang="pl-PL" sz="2200" dirty="0" smtClean="0">
                <a:latin typeface="Consolas"/>
                <a:cs typeface="Consolas"/>
              </a:rPr>
              <a:t>'</a:t>
            </a:r>
            <a:r>
              <a:rPr lang="is-IS" sz="2200" dirty="0">
                <a:latin typeface="Consolas"/>
                <a:cs typeface="Consolas"/>
              </a:rPr>
              <a:t>0123456789</a:t>
            </a:r>
            <a:r>
              <a:rPr lang="pl-PL" sz="2200" dirty="0" smtClean="0">
                <a:latin typeface="Consolas"/>
                <a:cs typeface="Consolas"/>
              </a:rPr>
              <a:t>'</a:t>
            </a:r>
            <a:endParaRPr lang="pl-PL" sz="2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85684353"/>
      </p:ext>
    </p:extLst>
  </p:cSld>
  <p:clrMapOvr>
    <a:masterClrMapping/>
  </p:clrMapOvr>
  <p:transition xmlns:p14="http://schemas.microsoft.com/office/powerpoint/2010/main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757565" y="334951"/>
            <a:ext cx="5343100" cy="4562693"/>
          </a:xfrm>
        </p:spPr>
        <p:txBody>
          <a:bodyPr>
            <a:noAutofit/>
          </a:bodyPr>
          <a:lstStyle/>
          <a:p>
            <a:r>
              <a:rPr lang="en-US" sz="1900" dirty="0">
                <a:effectLst/>
              </a:rPr>
              <a:t>Jura </a:t>
            </a:r>
            <a:r>
              <a:rPr lang="en-US" sz="1900" dirty="0" err="1" smtClean="0">
                <a:effectLst/>
              </a:rPr>
              <a:t>V’z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 smtClean="0">
                <a:effectLst/>
              </a:rPr>
              <a:t>jnyxva</a:t>
            </a:r>
            <a:r>
              <a:rPr lang="en-US" sz="1900" dirty="0" smtClean="0">
                <a:effectLst/>
              </a:rPr>
              <a:t>’ </a:t>
            </a:r>
            <a:r>
              <a:rPr lang="en-US" sz="1900" dirty="0" err="1">
                <a:effectLst/>
              </a:rPr>
              <a:t>zl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urnq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vf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cenpgvpnyyl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qenttva</a:t>
            </a:r>
            <a:r>
              <a:rPr lang="en-US" sz="1900" dirty="0" smtClean="0">
                <a:effectLst/>
              </a:rPr>
              <a:t>’</a:t>
            </a:r>
            <a:br>
              <a:rPr lang="en-US" sz="1900" dirty="0" smtClean="0">
                <a:effectLst/>
              </a:rPr>
            </a:br>
            <a:r>
              <a:rPr lang="en-US" sz="1900" dirty="0" err="1" smtClean="0">
                <a:effectLst/>
              </a:rPr>
              <a:t>Nyy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>
                <a:effectLst/>
              </a:rPr>
              <a:t>V </a:t>
            </a:r>
            <a:r>
              <a:rPr lang="en-US" sz="1900" dirty="0" err="1">
                <a:effectLst/>
              </a:rPr>
              <a:t>rire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frr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vf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whfg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>n </a:t>
            </a:r>
            <a:r>
              <a:rPr lang="en-US" sz="1900" dirty="0" err="1">
                <a:effectLst/>
              </a:rPr>
              <a:t>jubyr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ybggn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qveg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/>
            </a:r>
            <a:br>
              <a:rPr lang="en-US" sz="1900" dirty="0" smtClean="0">
                <a:effectLst/>
              </a:rPr>
            </a:br>
            <a:r>
              <a:rPr lang="en-US" sz="1900" dirty="0" err="1" smtClean="0">
                <a:effectLst/>
              </a:rPr>
              <a:t>Zl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jubyr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yvsr’f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 smtClean="0">
                <a:effectLst/>
              </a:rPr>
              <a:t>orra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>bar </a:t>
            </a:r>
            <a:r>
              <a:rPr lang="en-US" sz="1900" dirty="0" err="1">
                <a:effectLst/>
              </a:rPr>
              <a:t>ybat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ehaavat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tnt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Gjb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cnpxf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bs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erq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nccyrf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sbe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gur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ybat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evqr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ubzr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Jryy</a:t>
            </a:r>
            <a:r>
              <a:rPr lang="en-US" sz="1900" dirty="0">
                <a:effectLst/>
              </a:rPr>
              <a:t>, </a:t>
            </a:r>
            <a:r>
              <a:rPr lang="en-US" sz="1900" dirty="0" err="1">
                <a:effectLst/>
              </a:rPr>
              <a:t>lbh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xabj</a:t>
            </a:r>
            <a:r>
              <a:rPr lang="en-US" sz="1900" dirty="0">
                <a:effectLst/>
              </a:rPr>
              <a:t>, </a:t>
            </a:r>
            <a:r>
              <a:rPr lang="en-US" sz="1900" dirty="0" err="1" smtClean="0">
                <a:effectLst/>
              </a:rPr>
              <a:t>onol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/>
            </a:r>
            <a:br>
              <a:rPr lang="en-US" sz="1900" dirty="0" smtClean="0">
                <a:effectLst/>
              </a:rPr>
            </a:br>
            <a:r>
              <a:rPr lang="en-US" sz="1900" dirty="0" err="1" smtClean="0">
                <a:effectLst/>
              </a:rPr>
              <a:t>Fvpx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bs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jnyxva</a:t>
            </a:r>
            <a:r>
              <a:rPr lang="en-US" sz="1900" dirty="0" smtClean="0">
                <a:effectLst/>
              </a:rPr>
              <a:t>’ </a:t>
            </a:r>
            <a:r>
              <a:rPr lang="en-US" sz="1900" dirty="0">
                <a:effectLst/>
              </a:rPr>
              <a:t>fb </a:t>
            </a:r>
            <a:r>
              <a:rPr lang="en-US" sz="1900" dirty="0" err="1">
                <a:effectLst/>
              </a:rPr>
              <a:t>lbh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gbbx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>n </a:t>
            </a:r>
            <a:r>
              <a:rPr lang="en-US" sz="1900" dirty="0" err="1">
                <a:effectLst/>
              </a:rPr>
              <a:t>jebat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jnl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genva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Gura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lbh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fng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qbja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naq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pbhyqa’g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trg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hc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Zl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orfg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sevraq’f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ybat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tbar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ohg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>
                <a:effectLst/>
              </a:rPr>
              <a:t>V </a:t>
            </a:r>
            <a:r>
              <a:rPr lang="en-US" sz="1900" dirty="0" err="1">
                <a:effectLst/>
              </a:rPr>
              <a:t>tbg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ehaare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hcf</a:t>
            </a:r>
            <a:endParaRPr lang="en-US" sz="1900" dirty="0">
              <a:effectLst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Text consists of words,</a:t>
            </a:r>
            <a:br>
              <a:rPr lang="en-US" dirty="0"/>
            </a:br>
            <a:r>
              <a:rPr lang="en-US" dirty="0"/>
              <a:t>and words consist of letters!</a:t>
            </a:r>
            <a:br>
              <a:rPr lang="en-US" dirty="0"/>
            </a:br>
            <a:r>
              <a:rPr lang="en-US" dirty="0"/>
              <a:t>...and digits!</a:t>
            </a:r>
          </a:p>
          <a:p>
            <a:endParaRPr lang="en-US" dirty="0"/>
          </a:p>
        </p:txBody>
      </p:sp>
      <p:sp>
        <p:nvSpPr>
          <p:cNvPr id="5" name="PoleTekstowe 4"/>
          <p:cNvSpPr txBox="1"/>
          <p:nvPr/>
        </p:nvSpPr>
        <p:spPr>
          <a:xfrm>
            <a:off x="259883" y="1012954"/>
            <a:ext cx="8657415" cy="4832092"/>
          </a:xfrm>
          <a:prstGeom prst="rect">
            <a:avLst/>
          </a:prstGeom>
          <a:solidFill>
            <a:schemeClr val="bg2"/>
          </a:solidFill>
          <a:ln w="38100" cap="rnd" cmpd="sng">
            <a:solidFill>
              <a:schemeClr val="accent1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pl-PL" sz="2200" dirty="0" err="1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Letters</a:t>
            </a:r>
            <a:r>
              <a:rPr lang="pl-PL" sz="22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:</a:t>
            </a:r>
          </a:p>
          <a:p>
            <a:endParaRPr lang="pl-PL" sz="2200" dirty="0"/>
          </a:p>
          <a:p>
            <a:r>
              <a:rPr lang="pl-PL" sz="2200" dirty="0">
                <a:latin typeface="Consolas"/>
                <a:cs typeface="Consolas"/>
              </a:rPr>
              <a:t>&gt;&gt;&gt; </a:t>
            </a:r>
            <a:r>
              <a:rPr lang="pl-PL" sz="2200" dirty="0" err="1" smtClean="0">
                <a:latin typeface="Consolas"/>
                <a:cs typeface="Consolas"/>
              </a:rPr>
              <a:t>string.ascii_letters</a:t>
            </a:r>
            <a:endParaRPr lang="pl-PL" sz="2200" dirty="0">
              <a:latin typeface="Consolas"/>
              <a:cs typeface="Consolas"/>
            </a:endParaRPr>
          </a:p>
          <a:p>
            <a:r>
              <a:rPr lang="pl-PL" sz="2200" dirty="0" smtClean="0">
                <a:latin typeface="Consolas"/>
                <a:cs typeface="Consolas"/>
              </a:rPr>
              <a:t>'</a:t>
            </a:r>
            <a:r>
              <a:rPr lang="pl-PL" sz="2200" dirty="0" err="1" smtClean="0">
                <a:latin typeface="Consolas"/>
                <a:cs typeface="Consolas"/>
              </a:rPr>
              <a:t>abcdefghijklmnopqrstuvwxyzABCDEFGHIJKLMNOPQRSTUVWXYZ</a:t>
            </a:r>
            <a:r>
              <a:rPr lang="pl-PL" sz="2200" dirty="0">
                <a:latin typeface="Consolas"/>
                <a:cs typeface="Consolas"/>
              </a:rPr>
              <a:t>'</a:t>
            </a:r>
            <a:r>
              <a:rPr lang="pl-PL" sz="2200" dirty="0" smtClean="0">
                <a:latin typeface="Consolas"/>
                <a:cs typeface="Consolas"/>
              </a:rPr>
              <a:t/>
            </a:r>
            <a:br>
              <a:rPr lang="pl-PL" sz="2200" dirty="0" smtClean="0">
                <a:latin typeface="Consolas"/>
                <a:cs typeface="Consolas"/>
              </a:rPr>
            </a:br>
            <a:r>
              <a:rPr lang="pl-PL" sz="2200" dirty="0" smtClean="0">
                <a:latin typeface="Consolas"/>
                <a:cs typeface="Consolas"/>
              </a:rPr>
              <a:t/>
            </a:r>
            <a:br>
              <a:rPr lang="pl-PL" sz="2200" dirty="0" smtClean="0">
                <a:latin typeface="Consolas"/>
                <a:cs typeface="Consolas"/>
              </a:rPr>
            </a:br>
            <a:r>
              <a:rPr lang="pl-PL" sz="2200" dirty="0" err="1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Numbers</a:t>
            </a:r>
            <a:r>
              <a:rPr lang="pl-PL" sz="22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:</a:t>
            </a:r>
            <a:endParaRPr lang="pl-PL" sz="22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endParaRPr lang="pl-PL" sz="2200" dirty="0"/>
          </a:p>
          <a:p>
            <a:r>
              <a:rPr lang="pl-PL" sz="2200" dirty="0">
                <a:latin typeface="Consolas"/>
                <a:cs typeface="Consolas"/>
              </a:rPr>
              <a:t>&gt;&gt;&gt; </a:t>
            </a:r>
            <a:r>
              <a:rPr lang="pl-PL" sz="2200" dirty="0" err="1" smtClean="0">
                <a:latin typeface="Consolas"/>
                <a:cs typeface="Consolas"/>
              </a:rPr>
              <a:t>string.digits</a:t>
            </a:r>
            <a:endParaRPr lang="pl-PL" sz="2200" dirty="0">
              <a:latin typeface="Consolas"/>
              <a:cs typeface="Consolas"/>
            </a:endParaRPr>
          </a:p>
          <a:p>
            <a:r>
              <a:rPr lang="pl-PL" sz="2200" dirty="0" smtClean="0">
                <a:latin typeface="Consolas"/>
                <a:cs typeface="Consolas"/>
              </a:rPr>
              <a:t>'</a:t>
            </a:r>
            <a:r>
              <a:rPr lang="is-IS" sz="2200" dirty="0" smtClean="0">
                <a:latin typeface="Consolas"/>
                <a:cs typeface="Consolas"/>
              </a:rPr>
              <a:t>0123456789</a:t>
            </a:r>
            <a:r>
              <a:rPr lang="pl-PL" sz="2200" dirty="0">
                <a:latin typeface="Consolas"/>
                <a:cs typeface="Consolas"/>
              </a:rPr>
              <a:t>'</a:t>
            </a:r>
            <a:endParaRPr lang="pl-PL" sz="2200" dirty="0" smtClean="0">
              <a:latin typeface="Consolas"/>
              <a:cs typeface="Consolas"/>
            </a:endParaRPr>
          </a:p>
          <a:p>
            <a:endParaRPr lang="pl-PL" sz="2200" dirty="0">
              <a:latin typeface="Consolas"/>
              <a:cs typeface="Consolas"/>
            </a:endParaRPr>
          </a:p>
          <a:p>
            <a:r>
              <a:rPr lang="pl-PL" sz="2200" dirty="0" err="1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Punctuation</a:t>
            </a:r>
            <a:r>
              <a:rPr lang="pl-PL" sz="22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:</a:t>
            </a:r>
            <a:endParaRPr lang="pl-PL" sz="22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endParaRPr lang="pl-PL" sz="2200" dirty="0"/>
          </a:p>
          <a:p>
            <a:r>
              <a:rPr lang="pl-PL" sz="2200" dirty="0">
                <a:latin typeface="Consolas"/>
                <a:cs typeface="Consolas"/>
              </a:rPr>
              <a:t>&gt;&gt;&gt; </a:t>
            </a:r>
            <a:r>
              <a:rPr lang="pl-PL" sz="2200" dirty="0" err="1" smtClean="0">
                <a:latin typeface="Consolas"/>
                <a:cs typeface="Consolas"/>
              </a:rPr>
              <a:t>string.punctuation</a:t>
            </a:r>
            <a:endParaRPr lang="pl-PL" sz="2200" dirty="0">
              <a:latin typeface="Consolas"/>
              <a:cs typeface="Consolas"/>
            </a:endParaRPr>
          </a:p>
          <a:p>
            <a:r>
              <a:rPr lang="mr-IN" sz="2200" dirty="0">
                <a:latin typeface="Consolas"/>
                <a:cs typeface="Consolas"/>
              </a:rPr>
              <a:t>'!"#$%&amp;\'()*+,-./:;&lt;=&gt;?@[\\]^_`{|}~'</a:t>
            </a:r>
            <a:endParaRPr lang="pl-PL" sz="2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99740971"/>
      </p:ext>
    </p:extLst>
  </p:cSld>
  <p:clrMapOvr>
    <a:masterClrMapping/>
  </p:clrMapOvr>
  <p:transition xmlns:p14="http://schemas.microsoft.com/office/powerpoint/2010/main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757565" y="334951"/>
            <a:ext cx="5343100" cy="4562693"/>
          </a:xfrm>
        </p:spPr>
        <p:txBody>
          <a:bodyPr>
            <a:noAutofit/>
          </a:bodyPr>
          <a:lstStyle/>
          <a:p>
            <a:r>
              <a:rPr lang="en-US" sz="1900" dirty="0">
                <a:effectLst/>
              </a:rPr>
              <a:t>Jura </a:t>
            </a:r>
            <a:r>
              <a:rPr lang="en-US" sz="1900" dirty="0" err="1">
                <a:effectLst/>
              </a:rPr>
              <a:t>V'z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jnyxva</a:t>
            </a:r>
            <a:r>
              <a:rPr lang="en-US" sz="1900" dirty="0" smtClean="0">
                <a:effectLst/>
              </a:rPr>
              <a:t>’ </a:t>
            </a:r>
            <a:r>
              <a:rPr lang="en-US" sz="1900" dirty="0" err="1">
                <a:effectLst/>
              </a:rPr>
              <a:t>zl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urnq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vf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cenpgvpnyyl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qenttva</a:t>
            </a:r>
            <a:r>
              <a:rPr lang="en-US" sz="1900" dirty="0" smtClean="0">
                <a:effectLst/>
              </a:rPr>
              <a:t>’</a:t>
            </a:r>
            <a:br>
              <a:rPr lang="en-US" sz="1900" dirty="0" smtClean="0">
                <a:effectLst/>
              </a:rPr>
            </a:br>
            <a:r>
              <a:rPr lang="en-US" sz="1900" dirty="0" err="1" smtClean="0">
                <a:effectLst/>
              </a:rPr>
              <a:t>Nyy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>
                <a:effectLst/>
              </a:rPr>
              <a:t>V </a:t>
            </a:r>
            <a:r>
              <a:rPr lang="en-US" sz="1900" dirty="0" err="1">
                <a:effectLst/>
              </a:rPr>
              <a:t>rire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frr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vf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whfg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>n </a:t>
            </a:r>
            <a:r>
              <a:rPr lang="en-US" sz="1900" dirty="0" err="1">
                <a:effectLst/>
              </a:rPr>
              <a:t>jubyr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ybggn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qveg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/>
            </a:r>
            <a:br>
              <a:rPr lang="en-US" sz="1900" dirty="0" smtClean="0">
                <a:effectLst/>
              </a:rPr>
            </a:br>
            <a:r>
              <a:rPr lang="en-US" sz="1900" dirty="0" err="1" smtClean="0">
                <a:effectLst/>
              </a:rPr>
              <a:t>Zl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jubyr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yvsr’f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 smtClean="0">
                <a:effectLst/>
              </a:rPr>
              <a:t>orra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>bar </a:t>
            </a:r>
            <a:r>
              <a:rPr lang="en-US" sz="1900" dirty="0" err="1">
                <a:effectLst/>
              </a:rPr>
              <a:t>ybat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ehaavat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tnt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Gjb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cnpxf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bs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erq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nccyrf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sbe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gur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ybat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evqr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ubzr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Jryy</a:t>
            </a:r>
            <a:r>
              <a:rPr lang="en-US" sz="1900" dirty="0">
                <a:effectLst/>
              </a:rPr>
              <a:t>, </a:t>
            </a:r>
            <a:r>
              <a:rPr lang="en-US" sz="1900" dirty="0" err="1">
                <a:effectLst/>
              </a:rPr>
              <a:t>lbh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xabj</a:t>
            </a:r>
            <a:r>
              <a:rPr lang="en-US" sz="1900" dirty="0">
                <a:effectLst/>
              </a:rPr>
              <a:t>, </a:t>
            </a:r>
            <a:r>
              <a:rPr lang="en-US" sz="1900" dirty="0" err="1" smtClean="0">
                <a:effectLst/>
              </a:rPr>
              <a:t>onol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/>
            </a:r>
            <a:br>
              <a:rPr lang="en-US" sz="1900" dirty="0" smtClean="0">
                <a:effectLst/>
              </a:rPr>
            </a:br>
            <a:r>
              <a:rPr lang="en-US" sz="1900" dirty="0" err="1" smtClean="0">
                <a:effectLst/>
              </a:rPr>
              <a:t>Fvpx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bs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jnyxva</a:t>
            </a:r>
            <a:r>
              <a:rPr lang="en-US" sz="1900" dirty="0" smtClean="0">
                <a:effectLst/>
              </a:rPr>
              <a:t>’ </a:t>
            </a:r>
            <a:r>
              <a:rPr lang="en-US" sz="1900" dirty="0">
                <a:effectLst/>
              </a:rPr>
              <a:t>fb </a:t>
            </a:r>
            <a:r>
              <a:rPr lang="en-US" sz="1900" dirty="0" err="1">
                <a:effectLst/>
              </a:rPr>
              <a:t>lbh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gbbx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>n </a:t>
            </a:r>
            <a:r>
              <a:rPr lang="en-US" sz="1900" dirty="0" err="1">
                <a:effectLst/>
              </a:rPr>
              <a:t>jebat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jnl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genva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Gura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lbh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fng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qbja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naq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pbhyqa’g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trg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hc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Zl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orfg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sevraq’f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ybat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tbar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ohg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>
                <a:effectLst/>
              </a:rPr>
              <a:t>V </a:t>
            </a:r>
            <a:r>
              <a:rPr lang="en-US" sz="1900" dirty="0" err="1">
                <a:effectLst/>
              </a:rPr>
              <a:t>tbg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ehaare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hcf</a:t>
            </a:r>
            <a:endParaRPr lang="en-US" sz="1900" dirty="0">
              <a:effectLst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oleTekstowe 4"/>
          <p:cNvSpPr txBox="1"/>
          <p:nvPr/>
        </p:nvSpPr>
        <p:spPr>
          <a:xfrm>
            <a:off x="259883" y="166569"/>
            <a:ext cx="8657415" cy="6524863"/>
          </a:xfrm>
          <a:prstGeom prst="rect">
            <a:avLst/>
          </a:prstGeom>
          <a:solidFill>
            <a:schemeClr val="bg2"/>
          </a:solidFill>
          <a:ln w="38100" cap="rnd" cmpd="sng">
            <a:solidFill>
              <a:schemeClr val="accent1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pl-PL" sz="2200" dirty="0" err="1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Letters</a:t>
            </a:r>
            <a:r>
              <a:rPr lang="pl-PL" sz="22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:</a:t>
            </a:r>
          </a:p>
          <a:p>
            <a:endParaRPr lang="pl-PL" sz="2200" dirty="0"/>
          </a:p>
          <a:p>
            <a:r>
              <a:rPr lang="pl-PL" sz="2200" dirty="0">
                <a:latin typeface="Consolas"/>
                <a:cs typeface="Consolas"/>
              </a:rPr>
              <a:t>&gt;&gt;&gt; </a:t>
            </a:r>
            <a:r>
              <a:rPr lang="pl-PL" sz="2200" dirty="0" err="1" smtClean="0">
                <a:latin typeface="Consolas"/>
                <a:cs typeface="Consolas"/>
              </a:rPr>
              <a:t>string.ascii_letters</a:t>
            </a:r>
            <a:endParaRPr lang="pl-PL" sz="2200" dirty="0">
              <a:latin typeface="Consolas"/>
              <a:cs typeface="Consolas"/>
            </a:endParaRPr>
          </a:p>
          <a:p>
            <a:r>
              <a:rPr lang="pl-PL" sz="2200" dirty="0" smtClean="0">
                <a:latin typeface="Consolas"/>
                <a:cs typeface="Consolas"/>
              </a:rPr>
              <a:t>'</a:t>
            </a:r>
            <a:r>
              <a:rPr lang="pl-PL" sz="2200" dirty="0" err="1" smtClean="0">
                <a:latin typeface="Consolas"/>
                <a:cs typeface="Consolas"/>
              </a:rPr>
              <a:t>abcdefghijklmnopqrstuvwxyzABCDEFGHIJKLMNOPQRSTUVWXYZ</a:t>
            </a:r>
            <a:r>
              <a:rPr lang="pl-PL" sz="2200" dirty="0">
                <a:latin typeface="Consolas"/>
                <a:cs typeface="Consolas"/>
              </a:rPr>
              <a:t>'</a:t>
            </a:r>
            <a:r>
              <a:rPr lang="pl-PL" sz="2200" dirty="0" smtClean="0">
                <a:latin typeface="Consolas"/>
                <a:cs typeface="Consolas"/>
              </a:rPr>
              <a:t/>
            </a:r>
            <a:br>
              <a:rPr lang="pl-PL" sz="2200" dirty="0" smtClean="0">
                <a:latin typeface="Consolas"/>
                <a:cs typeface="Consolas"/>
              </a:rPr>
            </a:br>
            <a:r>
              <a:rPr lang="pl-PL" sz="2200" dirty="0" smtClean="0">
                <a:latin typeface="Consolas"/>
                <a:cs typeface="Consolas"/>
              </a:rPr>
              <a:t/>
            </a:r>
            <a:br>
              <a:rPr lang="pl-PL" sz="2200" dirty="0" smtClean="0">
                <a:latin typeface="Consolas"/>
                <a:cs typeface="Consolas"/>
              </a:rPr>
            </a:br>
            <a:r>
              <a:rPr lang="pl-PL" sz="2200" dirty="0" err="1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Numbers</a:t>
            </a:r>
            <a:r>
              <a:rPr lang="pl-PL" sz="22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:</a:t>
            </a:r>
            <a:endParaRPr lang="pl-PL" sz="22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endParaRPr lang="pl-PL" sz="2200" dirty="0"/>
          </a:p>
          <a:p>
            <a:r>
              <a:rPr lang="pl-PL" sz="2200" dirty="0">
                <a:latin typeface="Consolas"/>
                <a:cs typeface="Consolas"/>
              </a:rPr>
              <a:t>&gt;&gt;&gt; </a:t>
            </a:r>
            <a:r>
              <a:rPr lang="pl-PL" sz="2200" dirty="0" err="1" smtClean="0">
                <a:latin typeface="Consolas"/>
                <a:cs typeface="Consolas"/>
              </a:rPr>
              <a:t>string.digits</a:t>
            </a:r>
            <a:endParaRPr lang="pl-PL" sz="2200" dirty="0">
              <a:latin typeface="Consolas"/>
              <a:cs typeface="Consolas"/>
            </a:endParaRPr>
          </a:p>
          <a:p>
            <a:r>
              <a:rPr lang="pl-PL" sz="2200" dirty="0" smtClean="0">
                <a:latin typeface="Consolas"/>
                <a:cs typeface="Consolas"/>
              </a:rPr>
              <a:t>'</a:t>
            </a:r>
            <a:r>
              <a:rPr lang="is-IS" sz="2200" dirty="0" smtClean="0">
                <a:latin typeface="Consolas"/>
                <a:cs typeface="Consolas"/>
              </a:rPr>
              <a:t>0123456789</a:t>
            </a:r>
            <a:r>
              <a:rPr lang="pl-PL" sz="2200" dirty="0">
                <a:latin typeface="Consolas"/>
                <a:cs typeface="Consolas"/>
              </a:rPr>
              <a:t>'</a:t>
            </a:r>
            <a:endParaRPr lang="pl-PL" sz="2200" dirty="0" smtClean="0">
              <a:latin typeface="Consolas"/>
              <a:cs typeface="Consolas"/>
            </a:endParaRPr>
          </a:p>
          <a:p>
            <a:endParaRPr lang="pl-PL" sz="2200" dirty="0">
              <a:latin typeface="Consolas"/>
              <a:cs typeface="Consolas"/>
            </a:endParaRPr>
          </a:p>
          <a:p>
            <a:r>
              <a:rPr lang="pl-PL" sz="2200" dirty="0" err="1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Punctuation</a:t>
            </a:r>
            <a:r>
              <a:rPr lang="pl-PL" sz="22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:</a:t>
            </a:r>
            <a:endParaRPr lang="pl-PL" sz="22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endParaRPr lang="pl-PL" sz="2200" dirty="0"/>
          </a:p>
          <a:p>
            <a:r>
              <a:rPr lang="pl-PL" sz="2200" dirty="0">
                <a:latin typeface="Consolas"/>
                <a:cs typeface="Consolas"/>
              </a:rPr>
              <a:t>&gt;&gt;&gt; </a:t>
            </a:r>
            <a:r>
              <a:rPr lang="pl-PL" sz="2200" dirty="0" err="1" smtClean="0">
                <a:latin typeface="Consolas"/>
                <a:cs typeface="Consolas"/>
              </a:rPr>
              <a:t>string.punctuation</a:t>
            </a:r>
            <a:endParaRPr lang="pl-PL" sz="2200" dirty="0">
              <a:latin typeface="Consolas"/>
              <a:cs typeface="Consolas"/>
            </a:endParaRPr>
          </a:p>
          <a:p>
            <a:r>
              <a:rPr lang="mr-IN" sz="2200" dirty="0" smtClean="0">
                <a:latin typeface="Consolas"/>
                <a:cs typeface="Consolas"/>
              </a:rPr>
              <a:t>'!"#$%&amp;\'()*+,-./:;&lt;=&gt;?@[\\]^_`{|}~</a:t>
            </a:r>
            <a:r>
              <a:rPr lang="pl-PL" sz="2200" dirty="0">
                <a:latin typeface="Consolas"/>
                <a:cs typeface="Consolas"/>
              </a:rPr>
              <a:t>'</a:t>
            </a:r>
            <a:endParaRPr lang="pl-PL" sz="2200" dirty="0" smtClean="0">
              <a:latin typeface="Consolas"/>
              <a:cs typeface="Consolas"/>
            </a:endParaRPr>
          </a:p>
          <a:p>
            <a:endParaRPr lang="pl-PL" sz="2200" dirty="0">
              <a:latin typeface="Consolas"/>
              <a:cs typeface="Consolas"/>
            </a:endParaRPr>
          </a:p>
          <a:p>
            <a:r>
              <a:rPr lang="pl-PL" sz="22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White </a:t>
            </a:r>
            <a:r>
              <a:rPr lang="pl-PL" sz="2200" dirty="0" err="1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space</a:t>
            </a:r>
            <a:r>
              <a:rPr lang="pl-PL" sz="22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:</a:t>
            </a:r>
            <a:endParaRPr lang="pl-PL" sz="22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endParaRPr lang="pl-PL" sz="2200" dirty="0"/>
          </a:p>
          <a:p>
            <a:r>
              <a:rPr lang="pl-PL" sz="2200" dirty="0">
                <a:latin typeface="Consolas"/>
                <a:cs typeface="Consolas"/>
              </a:rPr>
              <a:t>&gt;&gt;&gt; </a:t>
            </a:r>
            <a:r>
              <a:rPr lang="pl-PL" sz="2200" dirty="0" err="1" smtClean="0">
                <a:latin typeface="Consolas"/>
                <a:cs typeface="Consolas"/>
              </a:rPr>
              <a:t>string.whitespace</a:t>
            </a:r>
            <a:endParaRPr lang="pl-PL" sz="2200" dirty="0">
              <a:latin typeface="Consolas"/>
              <a:cs typeface="Consolas"/>
            </a:endParaRPr>
          </a:p>
          <a:p>
            <a:r>
              <a:rPr lang="mr-IN" sz="2200" dirty="0" smtClean="0">
                <a:latin typeface="Consolas"/>
                <a:cs typeface="Consolas"/>
              </a:rPr>
              <a:t>'\</a:t>
            </a:r>
            <a:r>
              <a:rPr lang="mr-IN" sz="2200" dirty="0" err="1">
                <a:latin typeface="Consolas"/>
                <a:cs typeface="Consolas"/>
              </a:rPr>
              <a:t>t</a:t>
            </a:r>
            <a:r>
              <a:rPr lang="mr-IN" sz="2200" dirty="0">
                <a:latin typeface="Consolas"/>
                <a:cs typeface="Consolas"/>
              </a:rPr>
              <a:t>\</a:t>
            </a:r>
            <a:r>
              <a:rPr lang="mr-IN" sz="2200" dirty="0" err="1">
                <a:latin typeface="Consolas"/>
                <a:cs typeface="Consolas"/>
              </a:rPr>
              <a:t>n</a:t>
            </a:r>
            <a:r>
              <a:rPr lang="mr-IN" sz="2200" dirty="0">
                <a:latin typeface="Consolas"/>
                <a:cs typeface="Consolas"/>
              </a:rPr>
              <a:t>\</a:t>
            </a:r>
            <a:r>
              <a:rPr lang="mr-IN" sz="2200" dirty="0" err="1">
                <a:latin typeface="Consolas"/>
                <a:cs typeface="Consolas"/>
              </a:rPr>
              <a:t>r</a:t>
            </a:r>
            <a:r>
              <a:rPr lang="mr-IN" sz="2200" dirty="0">
                <a:latin typeface="Consolas"/>
                <a:cs typeface="Consolas"/>
              </a:rPr>
              <a:t>\x0b\x0c</a:t>
            </a:r>
            <a:r>
              <a:rPr lang="mr-IN" sz="2200" dirty="0" smtClean="0">
                <a:latin typeface="Consolas"/>
                <a:cs typeface="Consolas"/>
              </a:rPr>
              <a:t>'</a:t>
            </a:r>
            <a:endParaRPr lang="pl-PL" sz="2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19955504"/>
      </p:ext>
    </p:extLst>
  </p:cSld>
  <p:clrMapOvr>
    <a:masterClrMapping/>
  </p:clrMapOvr>
  <p:transition xmlns:p14="http://schemas.microsoft.com/office/powerpoint/2010/main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transmission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8051"/>
      </p:ext>
    </p:extLst>
  </p:cSld>
  <p:clrMapOvr>
    <a:masterClrMapping/>
  </p:clrMapOvr>
  <p:transition xmlns:p14="http://schemas.microsoft.com/office/powerpoint/2010/main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757565" y="334951"/>
            <a:ext cx="5343100" cy="4562693"/>
          </a:xfrm>
        </p:spPr>
        <p:txBody>
          <a:bodyPr>
            <a:noAutofit/>
          </a:bodyPr>
          <a:lstStyle/>
          <a:p>
            <a:r>
              <a:rPr lang="en-US" sz="1900" dirty="0">
                <a:effectLst/>
              </a:rPr>
              <a:t>Jura </a:t>
            </a:r>
            <a:r>
              <a:rPr lang="en-US" sz="1900" dirty="0" err="1">
                <a:effectLst/>
              </a:rPr>
              <a:t>V'z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jnyxva</a:t>
            </a:r>
            <a:r>
              <a:rPr lang="en-US" sz="1900" dirty="0" smtClean="0">
                <a:effectLst/>
              </a:rPr>
              <a:t>’ </a:t>
            </a:r>
            <a:r>
              <a:rPr lang="en-US" sz="1900" dirty="0" err="1">
                <a:effectLst/>
              </a:rPr>
              <a:t>zl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urnq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vf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cenpgvpnyyl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qenttva</a:t>
            </a:r>
            <a:r>
              <a:rPr lang="en-US" sz="1900" dirty="0" smtClean="0">
                <a:effectLst/>
              </a:rPr>
              <a:t>’</a:t>
            </a:r>
            <a:br>
              <a:rPr lang="en-US" sz="1900" dirty="0" smtClean="0">
                <a:effectLst/>
              </a:rPr>
            </a:br>
            <a:r>
              <a:rPr lang="en-US" sz="1900" dirty="0" err="1" smtClean="0">
                <a:effectLst/>
              </a:rPr>
              <a:t>Nyy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>
                <a:effectLst/>
              </a:rPr>
              <a:t>V </a:t>
            </a:r>
            <a:r>
              <a:rPr lang="en-US" sz="1900" dirty="0" err="1">
                <a:effectLst/>
              </a:rPr>
              <a:t>rire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frr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vf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whfg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>n </a:t>
            </a:r>
            <a:r>
              <a:rPr lang="en-US" sz="1900" dirty="0" err="1">
                <a:effectLst/>
              </a:rPr>
              <a:t>jubyr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ybggn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qveg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/>
            </a:r>
            <a:br>
              <a:rPr lang="en-US" sz="1900" dirty="0" smtClean="0">
                <a:effectLst/>
              </a:rPr>
            </a:br>
            <a:r>
              <a:rPr lang="en-US" sz="1900" dirty="0" err="1" smtClean="0">
                <a:effectLst/>
              </a:rPr>
              <a:t>Zl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jubyr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yvsr’f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 smtClean="0">
                <a:effectLst/>
              </a:rPr>
              <a:t>orra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>bar </a:t>
            </a:r>
            <a:r>
              <a:rPr lang="en-US" sz="1900" dirty="0" err="1">
                <a:effectLst/>
              </a:rPr>
              <a:t>ybat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ehaavat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tnt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Gjb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cnpxf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bs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erq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nccyrf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sbe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gur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ybat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evqr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ubzr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Jryy</a:t>
            </a:r>
            <a:r>
              <a:rPr lang="en-US" sz="1900" dirty="0">
                <a:effectLst/>
              </a:rPr>
              <a:t>, </a:t>
            </a:r>
            <a:r>
              <a:rPr lang="en-US" sz="1900" dirty="0" err="1">
                <a:effectLst/>
              </a:rPr>
              <a:t>lbh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xabj</a:t>
            </a:r>
            <a:r>
              <a:rPr lang="en-US" sz="1900" dirty="0">
                <a:effectLst/>
              </a:rPr>
              <a:t>, </a:t>
            </a:r>
            <a:r>
              <a:rPr lang="en-US" sz="1900" dirty="0" err="1" smtClean="0">
                <a:effectLst/>
              </a:rPr>
              <a:t>onol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/>
            </a:r>
            <a:br>
              <a:rPr lang="en-US" sz="1900" dirty="0" smtClean="0">
                <a:effectLst/>
              </a:rPr>
            </a:br>
            <a:r>
              <a:rPr lang="en-US" sz="1900" dirty="0" err="1" smtClean="0">
                <a:effectLst/>
              </a:rPr>
              <a:t>Fvpx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bs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jnyxva</a:t>
            </a:r>
            <a:r>
              <a:rPr lang="en-US" sz="1900" dirty="0" smtClean="0">
                <a:effectLst/>
              </a:rPr>
              <a:t>’ </a:t>
            </a:r>
            <a:r>
              <a:rPr lang="en-US" sz="1900" dirty="0">
                <a:effectLst/>
              </a:rPr>
              <a:t>fb </a:t>
            </a:r>
            <a:r>
              <a:rPr lang="en-US" sz="1900" dirty="0" err="1">
                <a:effectLst/>
              </a:rPr>
              <a:t>lbh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gbbx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>n </a:t>
            </a:r>
            <a:r>
              <a:rPr lang="en-US" sz="1900" dirty="0" err="1">
                <a:effectLst/>
              </a:rPr>
              <a:t>jebat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jnl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genva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Gura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lbh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fng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qbja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naq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pbhyqa’g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trg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hc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Zl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orfg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sevraq’f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ybat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tbar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ohg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>
                <a:effectLst/>
              </a:rPr>
              <a:t>V </a:t>
            </a:r>
            <a:r>
              <a:rPr lang="en-US" sz="1900" dirty="0" err="1">
                <a:effectLst/>
              </a:rPr>
              <a:t>tbg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ehaare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hcf</a:t>
            </a:r>
            <a:endParaRPr lang="en-US" sz="1900" dirty="0">
              <a:effectLst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How can we transmit this to remote recipients?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317610"/>
      </p:ext>
    </p:extLst>
  </p:cSld>
  <p:clrMapOvr>
    <a:masterClrMapping/>
  </p:clrMapOvr>
  <p:transition xmlns:p14="http://schemas.microsoft.com/office/powerpoint/2010/main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78" y="-237744"/>
            <a:ext cx="9284864" cy="731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88445"/>
      </p:ext>
    </p:extLst>
  </p:cSld>
  <p:clrMapOvr>
    <a:masterClrMapping/>
  </p:clrMapOvr>
  <p:transition xmlns:p14="http://schemas.microsoft.com/office/powerpoint/2010/main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783" y="1"/>
            <a:ext cx="9759566" cy="68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838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begin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code examples are written in unambiguous syntax. They work the same on Python 2 and Python 3.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</a:rPr>
              <a:t>Python 2 quirks are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marked in red.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390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84048" y="-320040"/>
            <a:ext cx="9912096" cy="7543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0"/>
            <a:ext cx="7030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8373"/>
      </p:ext>
    </p:extLst>
  </p:cSld>
  <p:clrMapOvr>
    <a:masterClrMapping/>
  </p:clrMapOvr>
  <p:transition xmlns:p14="http://schemas.microsoft.com/office/powerpoint/2010/main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84048" y="-320040"/>
            <a:ext cx="9912096" cy="7543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74" y="0"/>
            <a:ext cx="6899108" cy="683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93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36" y="-24617"/>
            <a:ext cx="9491472" cy="68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499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05831"/>
      </p:ext>
    </p:extLst>
  </p:cSld>
  <p:clrMapOvr>
    <a:masterClrMapping/>
  </p:clrMapOvr>
  <p:transition xmlns:p14="http://schemas.microsoft.com/office/powerpoint/2010/main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Encodings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757565" y="334951"/>
            <a:ext cx="5343100" cy="4562693"/>
          </a:xfrm>
        </p:spPr>
        <p:txBody>
          <a:bodyPr>
            <a:noAutofit/>
          </a:bodyPr>
          <a:lstStyle/>
          <a:p>
            <a:r>
              <a:rPr lang="en-US" sz="1900" dirty="0">
                <a:effectLst/>
              </a:rPr>
              <a:t>Jura </a:t>
            </a:r>
            <a:r>
              <a:rPr lang="en-US" sz="1900" dirty="0" err="1" smtClean="0">
                <a:effectLst/>
              </a:rPr>
              <a:t>V’z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 smtClean="0">
                <a:effectLst/>
              </a:rPr>
              <a:t>jnyxva</a:t>
            </a:r>
            <a:r>
              <a:rPr lang="en-US" sz="1900" dirty="0" smtClean="0">
                <a:effectLst/>
              </a:rPr>
              <a:t>’ </a:t>
            </a:r>
            <a:r>
              <a:rPr lang="en-US" sz="1900" dirty="0" err="1">
                <a:effectLst/>
              </a:rPr>
              <a:t>zl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urnq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vf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cenpgvpnyyl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qenttva</a:t>
            </a:r>
            <a:r>
              <a:rPr lang="en-US" sz="1900" dirty="0" smtClean="0">
                <a:effectLst/>
              </a:rPr>
              <a:t>’</a:t>
            </a:r>
            <a:br>
              <a:rPr lang="en-US" sz="1900" dirty="0" smtClean="0">
                <a:effectLst/>
              </a:rPr>
            </a:br>
            <a:r>
              <a:rPr lang="en-US" sz="1900" dirty="0" err="1" smtClean="0">
                <a:effectLst/>
              </a:rPr>
              <a:t>Nyy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>
                <a:effectLst/>
              </a:rPr>
              <a:t>V </a:t>
            </a:r>
            <a:r>
              <a:rPr lang="en-US" sz="1900" dirty="0" err="1">
                <a:effectLst/>
              </a:rPr>
              <a:t>rire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frr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vf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whfg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>n </a:t>
            </a:r>
            <a:r>
              <a:rPr lang="en-US" sz="1900" dirty="0" err="1">
                <a:effectLst/>
              </a:rPr>
              <a:t>jubyr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ybggn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qveg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/>
            </a:r>
            <a:br>
              <a:rPr lang="en-US" sz="1900" dirty="0" smtClean="0">
                <a:effectLst/>
              </a:rPr>
            </a:br>
            <a:r>
              <a:rPr lang="en-US" sz="1900" dirty="0" err="1" smtClean="0">
                <a:effectLst/>
              </a:rPr>
              <a:t>Zl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jubyr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yvsr’f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 smtClean="0">
                <a:effectLst/>
              </a:rPr>
              <a:t>orra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>bar </a:t>
            </a:r>
            <a:r>
              <a:rPr lang="en-US" sz="1900" dirty="0" err="1">
                <a:effectLst/>
              </a:rPr>
              <a:t>ybat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ehaavat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tnt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Gjb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cnpxf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bs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erq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nccyrf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sbe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gur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ybat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evqr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ubzr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Jryy</a:t>
            </a:r>
            <a:r>
              <a:rPr lang="en-US" sz="1900" dirty="0">
                <a:effectLst/>
              </a:rPr>
              <a:t>, </a:t>
            </a:r>
            <a:r>
              <a:rPr lang="en-US" sz="1900" dirty="0" err="1">
                <a:effectLst/>
              </a:rPr>
              <a:t>lbh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xabj</a:t>
            </a:r>
            <a:r>
              <a:rPr lang="en-US" sz="1900" dirty="0">
                <a:effectLst/>
              </a:rPr>
              <a:t>, </a:t>
            </a:r>
            <a:r>
              <a:rPr lang="en-US" sz="1900" dirty="0" err="1" smtClean="0">
                <a:effectLst/>
              </a:rPr>
              <a:t>onol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/>
            </a:r>
            <a:br>
              <a:rPr lang="en-US" sz="1900" dirty="0" smtClean="0">
                <a:effectLst/>
              </a:rPr>
            </a:br>
            <a:r>
              <a:rPr lang="en-US" sz="1900" dirty="0" err="1" smtClean="0">
                <a:effectLst/>
              </a:rPr>
              <a:t>Fvpx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bs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jnyxva</a:t>
            </a:r>
            <a:r>
              <a:rPr lang="en-US" sz="1900" dirty="0" smtClean="0">
                <a:effectLst/>
              </a:rPr>
              <a:t>’ </a:t>
            </a:r>
            <a:r>
              <a:rPr lang="en-US" sz="1900" dirty="0">
                <a:effectLst/>
              </a:rPr>
              <a:t>fb </a:t>
            </a:r>
            <a:r>
              <a:rPr lang="en-US" sz="1900" dirty="0" err="1">
                <a:effectLst/>
              </a:rPr>
              <a:t>lbh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gbbx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smtClean="0">
                <a:effectLst/>
              </a:rPr>
              <a:t>n </a:t>
            </a:r>
            <a:r>
              <a:rPr lang="en-US" sz="1900" dirty="0" err="1">
                <a:effectLst/>
              </a:rPr>
              <a:t>jebat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jnl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genva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Gura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lbh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fng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qbja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naq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pbhyqa’g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trg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hc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Zl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orfg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sevraq’f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 err="1">
                <a:effectLst/>
              </a:rPr>
              <a:t>ybat</a:t>
            </a:r>
            <a:r>
              <a:rPr lang="en-US" sz="1900" dirty="0">
                <a:effectLst/>
              </a:rPr>
              <a:t> </a:t>
            </a:r>
            <a:r>
              <a:rPr lang="en-US" sz="1900" dirty="0" err="1" smtClean="0">
                <a:effectLst/>
              </a:rPr>
              <a:t>tbar</a:t>
            </a:r>
            <a:r>
              <a:rPr lang="en-US" sz="1900" dirty="0">
                <a:effectLst/>
              </a:rPr>
              <a:t/>
            </a:r>
            <a:br>
              <a:rPr lang="en-US" sz="1900" dirty="0">
                <a:effectLst/>
              </a:rPr>
            </a:br>
            <a:r>
              <a:rPr lang="en-US" sz="1900" dirty="0" err="1" smtClean="0">
                <a:effectLst/>
              </a:rPr>
              <a:t>ohg</a:t>
            </a:r>
            <a:r>
              <a:rPr lang="en-US" sz="1900" dirty="0" smtClean="0">
                <a:effectLst/>
              </a:rPr>
              <a:t> </a:t>
            </a:r>
            <a:r>
              <a:rPr lang="en-US" sz="1900" dirty="0">
                <a:effectLst/>
              </a:rPr>
              <a:t>V </a:t>
            </a:r>
            <a:r>
              <a:rPr lang="en-US" sz="1900" dirty="0" err="1">
                <a:effectLst/>
              </a:rPr>
              <a:t>tbg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ehaare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hcf</a:t>
            </a:r>
            <a:endParaRPr lang="en-US" sz="1900" dirty="0">
              <a:effectLst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With ASCII, you can transmit this...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97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Encodings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757565" y="517831"/>
            <a:ext cx="5343100" cy="4562693"/>
          </a:xfrm>
        </p:spPr>
        <p:txBody>
          <a:bodyPr>
            <a:noAutofit/>
          </a:bodyPr>
          <a:lstStyle/>
          <a:p>
            <a:r>
              <a:rPr lang="cs-CZ" sz="1800" dirty="0" smtClean="0">
                <a:effectLst/>
              </a:rPr>
              <a:t>1001010111010111100101100001100000101011010011111110101000001101010110111011110011111000111011011000011001111000001111010110110010000011101011110010110111011100011000001110110110011010000011000111100101110111011100001100111111011011100001101110111100111110011101100100000111000111001011101110111010011101001110110110000110011110101001110111100111110011000001010110100000111001011010011110010110010110000011001101110010111001010000011101101100110100000111011111010001100110110011110000011011101000001101010111010111000101111001111001010000011110011100010110011111001111101110100000111000111101101100101110011110101011010110110010000011010101110101110001011110011110010100000111100111101101110011111001010011111001101000001101111111001011100101100001100000110001011000011110010100000111100111000101100001111010010000011001011101000110000111000011110110110000111101001000001110100110111011101001010100011111010101100010100000110001111011101110000111100011001101000001100010111001110000011001011110010111000110000011011101100011110001111110011110010110011010000011100111100010110010110000011001111110101111001010000011110011100010110000111101001000001100101111011011100011110010100000111010111000101111010111001010101001010111001011110011111001101100100000110110011000101101000100000111100011000011100010110101010110010000011011111101110110111111011001010101010001101110110111000011110001000001100010111001110000011010101101110111100111110001110110110000110011110000011001101100010100000110110011000101101000100000110011111000101100010111100010000011011101000001101010110010111000101100001111010010000011010101101110110110010000011001111100101110111011101101100001101010001111110101111001011000011000001101100110001011010001000001100110110111011001111000001110001110001011010101100001100000110111011000011110001100000111000011000101101000111100111100011100001100111110011110000011101001110010110011110000011010001100011101010110101101100100000110111111100101100110110011110000011100111100101111011011100101100001111000110011111001101000001111001110001011000011110100100000111010011000101100001111001010000011011111101000110011110000010101101000001110100110001011001111000001100101110100011000011100001111001011001011000001101000110001111001101010</a:t>
            </a:r>
            <a:endParaRPr lang="en-US" sz="1800" dirty="0">
              <a:effectLst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...into this.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9767"/>
      </p:ext>
    </p:extLst>
  </p:cSld>
  <p:clrMapOvr>
    <a:masterClrMapping/>
  </p:clrMapOvr>
  <p:transition xmlns:p14="http://schemas.microsoft.com/office/powerpoint/2010/main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Encodings</a:t>
            </a:r>
            <a:endParaRPr lang="pl-PL" dirty="0"/>
          </a:p>
        </p:txBody>
      </p:sp>
      <p:pic>
        <p:nvPicPr>
          <p:cNvPr id="5" name="Symbol zastępczy zawartości 4" descr="ASCII Table (7-bit)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09" b="-5309"/>
          <a:stretch>
            <a:fillRect/>
          </a:stretch>
        </p:blipFill>
        <p:spPr/>
      </p:pic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smtClean="0"/>
              <a:t>A </a:t>
            </a:r>
            <a:r>
              <a:rPr lang="pl-PL" dirty="0" err="1" smtClean="0"/>
              <a:t>character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a </a:t>
            </a:r>
            <a:r>
              <a:rPr lang="pl-PL" dirty="0" err="1" smtClean="0"/>
              <a:t>byte</a:t>
            </a:r>
            <a:r>
              <a:rPr lang="pl-PL" dirty="0" smtClean="0"/>
              <a:t>!</a:t>
            </a:r>
          </a:p>
          <a:p>
            <a:r>
              <a:rPr lang="pl-PL" b="1" dirty="0" smtClean="0"/>
              <a:t>ASCII 7-bit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0756700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Encodings</a:t>
            </a:r>
            <a:endParaRPr lang="pl-PL" dirty="0"/>
          </a:p>
        </p:txBody>
      </p:sp>
      <p:pic>
        <p:nvPicPr>
          <p:cNvPr id="5" name="Symbol zastępczy zawartości 4" descr="ASCII Table (7-bit)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09" b="-5309"/>
          <a:stretch>
            <a:fillRect/>
          </a:stretch>
        </p:blipFill>
        <p:spPr/>
      </p:pic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smtClean="0"/>
              <a:t>A </a:t>
            </a:r>
            <a:r>
              <a:rPr lang="pl-PL" dirty="0" err="1" smtClean="0"/>
              <a:t>character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a </a:t>
            </a:r>
            <a:r>
              <a:rPr lang="pl-PL" dirty="0" err="1" smtClean="0"/>
              <a:t>byte</a:t>
            </a:r>
            <a:r>
              <a:rPr lang="pl-PL" dirty="0" smtClean="0"/>
              <a:t>!</a:t>
            </a:r>
          </a:p>
          <a:p>
            <a:r>
              <a:rPr lang="pl-PL" b="1" dirty="0" smtClean="0"/>
              <a:t>ASCII 7-bit</a:t>
            </a:r>
            <a:endParaRPr lang="pl-PL" b="1" dirty="0"/>
          </a:p>
        </p:txBody>
      </p:sp>
      <p:sp>
        <p:nvSpPr>
          <p:cNvPr id="7" name="PoleTekstowe 4"/>
          <p:cNvSpPr txBox="1"/>
          <p:nvPr/>
        </p:nvSpPr>
        <p:spPr>
          <a:xfrm>
            <a:off x="3294213" y="3167390"/>
            <a:ext cx="2555574" cy="523220"/>
          </a:xfrm>
          <a:prstGeom prst="rect">
            <a:avLst/>
          </a:prstGeom>
          <a:solidFill>
            <a:schemeClr val="bg2"/>
          </a:solidFill>
          <a:ln w="38100" cap="rnd" cmpd="sng">
            <a:solidFill>
              <a:schemeClr val="accent1"/>
            </a:solidFill>
            <a:rou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Émile</a:t>
            </a:r>
            <a:r>
              <a:rPr lang="en-US" sz="2800" dirty="0"/>
              <a:t> </a:t>
            </a:r>
            <a:r>
              <a:rPr lang="en-US" sz="2800" dirty="0" err="1" smtClean="0"/>
              <a:t>Baudot</a:t>
            </a:r>
            <a:r>
              <a:rPr lang="en-US" sz="2800" dirty="0" smtClean="0"/>
              <a:t>?</a:t>
            </a:r>
            <a:endParaRPr lang="pl-PL" sz="2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55516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 smtClean="0"/>
              <a:t>Encodings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/>
              <a:t>A </a:t>
            </a:r>
            <a:r>
              <a:rPr lang="pl-PL" dirty="0" err="1"/>
              <a:t>character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byte</a:t>
            </a:r>
            <a:r>
              <a:rPr lang="pl-PL" dirty="0"/>
              <a:t>!</a:t>
            </a:r>
            <a:endParaRPr lang="pl-PL" dirty="0" smtClean="0"/>
          </a:p>
          <a:p>
            <a:r>
              <a:rPr lang="pl-PL" b="1" dirty="0" smtClean="0"/>
              <a:t>ANSI CP 850</a:t>
            </a:r>
            <a:endParaRPr lang="pl-PL" b="1" dirty="0"/>
          </a:p>
        </p:txBody>
      </p:sp>
      <p:pic>
        <p:nvPicPr>
          <p:cNvPr id="8" name="Symbol zastępczy zawartości 7" descr="Zrzut ekranu 2011-09-22 o 06.01.0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83" r="-14783"/>
          <a:stretch>
            <a:fillRect/>
          </a:stretch>
        </p:blipFill>
        <p:spPr>
          <a:xfrm rot="-900000">
            <a:off x="220732" y="597768"/>
            <a:ext cx="6276378" cy="4567374"/>
          </a:xfrm>
        </p:spPr>
      </p:pic>
      <p:sp>
        <p:nvSpPr>
          <p:cNvPr id="5" name="PoleTekstowe 4"/>
          <p:cNvSpPr txBox="1"/>
          <p:nvPr/>
        </p:nvSpPr>
        <p:spPr>
          <a:xfrm>
            <a:off x="727122" y="2650622"/>
            <a:ext cx="2555574" cy="523220"/>
          </a:xfrm>
          <a:prstGeom prst="rect">
            <a:avLst/>
          </a:prstGeom>
          <a:solidFill>
            <a:schemeClr val="bg2"/>
          </a:solidFill>
          <a:ln w="38100" cap="rnd" cmpd="sng">
            <a:solidFill>
              <a:schemeClr val="accent1"/>
            </a:solidFill>
            <a:rou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Émile</a:t>
            </a:r>
            <a:r>
              <a:rPr lang="en-US" sz="2800" dirty="0"/>
              <a:t> </a:t>
            </a:r>
            <a:r>
              <a:rPr lang="en-US" sz="2800" dirty="0" err="1" smtClean="0"/>
              <a:t>Baudot</a:t>
            </a:r>
            <a:r>
              <a:rPr lang="en-US" sz="2800" dirty="0" smtClean="0"/>
              <a:t>?</a:t>
            </a:r>
            <a:endParaRPr lang="pl-PL" sz="2800" dirty="0">
              <a:latin typeface="Consolas"/>
              <a:cs typeface="Consola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234440" y="3035808"/>
            <a:ext cx="256032" cy="886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576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 smtClean="0"/>
              <a:t>Encodings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/>
              <a:t>A </a:t>
            </a:r>
            <a:r>
              <a:rPr lang="pl-PL" dirty="0" err="1"/>
              <a:t>character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byte</a:t>
            </a:r>
            <a:r>
              <a:rPr lang="pl-PL" dirty="0"/>
              <a:t>!</a:t>
            </a:r>
            <a:endParaRPr lang="pl-PL" dirty="0" smtClean="0"/>
          </a:p>
          <a:p>
            <a:r>
              <a:rPr lang="pl-PL" b="1" dirty="0" smtClean="0"/>
              <a:t>ANSI CP 850</a:t>
            </a:r>
            <a:endParaRPr lang="pl-PL" b="1" dirty="0"/>
          </a:p>
        </p:txBody>
      </p:sp>
      <p:pic>
        <p:nvPicPr>
          <p:cNvPr id="8" name="Symbol zastępczy zawartości 7" descr="Zrzut ekranu 2011-09-22 o 06.01.0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83" r="-14783"/>
          <a:stretch>
            <a:fillRect/>
          </a:stretch>
        </p:blipFill>
        <p:spPr>
          <a:xfrm rot="-900000">
            <a:off x="220732" y="597768"/>
            <a:ext cx="6276378" cy="4567374"/>
          </a:xfrm>
        </p:spPr>
      </p:pic>
      <p:sp>
        <p:nvSpPr>
          <p:cNvPr id="5" name="PoleTekstowe 4"/>
          <p:cNvSpPr txBox="1"/>
          <p:nvPr/>
        </p:nvSpPr>
        <p:spPr>
          <a:xfrm>
            <a:off x="727122" y="2650622"/>
            <a:ext cx="2555574" cy="523220"/>
          </a:xfrm>
          <a:prstGeom prst="rect">
            <a:avLst/>
          </a:prstGeom>
          <a:solidFill>
            <a:schemeClr val="bg2"/>
          </a:solidFill>
          <a:ln w="38100" cap="rnd" cmpd="sng">
            <a:solidFill>
              <a:schemeClr val="accent1"/>
            </a:solidFill>
            <a:rou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Émile</a:t>
            </a:r>
            <a:r>
              <a:rPr lang="en-US" sz="2800" dirty="0"/>
              <a:t> </a:t>
            </a:r>
            <a:r>
              <a:rPr lang="en-US" sz="2800" dirty="0" err="1" smtClean="0"/>
              <a:t>Baudot</a:t>
            </a:r>
            <a:r>
              <a:rPr lang="en-US" sz="2800" dirty="0" smtClean="0"/>
              <a:t>?</a:t>
            </a:r>
            <a:endParaRPr lang="pl-PL" sz="2800" dirty="0">
              <a:latin typeface="Consolas"/>
              <a:cs typeface="Consola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234440" y="3035808"/>
            <a:ext cx="256032" cy="886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oleTekstowe 4"/>
          <p:cNvSpPr txBox="1"/>
          <p:nvPr/>
        </p:nvSpPr>
        <p:spPr>
          <a:xfrm>
            <a:off x="4496528" y="1324741"/>
            <a:ext cx="2540825" cy="523220"/>
          </a:xfrm>
          <a:prstGeom prst="rect">
            <a:avLst/>
          </a:prstGeom>
          <a:solidFill>
            <a:schemeClr val="bg2"/>
          </a:solidFill>
          <a:ln w="38100" cap="rnd" cmpd="sng">
            <a:solidFill>
              <a:schemeClr val="accent1"/>
            </a:solidFill>
            <a:rou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</a:t>
            </a:r>
            <a:r>
              <a:rPr lang="en-US" sz="2800" dirty="0" smtClean="0"/>
              <a:t>ukasz Langa?</a:t>
            </a:r>
            <a:endParaRPr lang="pl-PL" sz="2800" dirty="0"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 rot="8208814">
            <a:off x="4503052" y="1349273"/>
            <a:ext cx="3513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600" dirty="0" smtClean="0"/>
              <a:t>–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237284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917653"/>
      </p:ext>
    </p:extLst>
  </p:cSld>
  <p:clrMapOvr>
    <a:masterClrMapping/>
  </p:clrMapOvr>
  <p:transition xmlns:p14="http://schemas.microsoft.com/office/powerpoint/2010/main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Encodings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/>
              <a:t>A </a:t>
            </a:r>
            <a:r>
              <a:rPr lang="pl-PL" dirty="0" err="1"/>
              <a:t>character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byte</a:t>
            </a:r>
            <a:r>
              <a:rPr lang="pl-PL" dirty="0"/>
              <a:t>!</a:t>
            </a:r>
            <a:endParaRPr lang="pl-PL" dirty="0" smtClean="0"/>
          </a:p>
          <a:p>
            <a:r>
              <a:rPr lang="pl-PL" b="1" dirty="0" smtClean="0"/>
              <a:t>ANSI CP 852</a:t>
            </a:r>
            <a:endParaRPr lang="pl-PL" b="1" dirty="0"/>
          </a:p>
        </p:txBody>
      </p:sp>
      <p:pic>
        <p:nvPicPr>
          <p:cNvPr id="7" name="Symbol zastępczy zawartości 6" descr="Zrzut ekranu 2011-09-22 o 05.54.53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76" r="-14776"/>
          <a:stretch>
            <a:fillRect/>
          </a:stretch>
        </p:blipFill>
        <p:spPr>
          <a:xfrm rot="-900000">
            <a:off x="216818" y="595905"/>
            <a:ext cx="6278457" cy="4568887"/>
          </a:xfrm>
        </p:spPr>
      </p:pic>
      <p:cxnSp>
        <p:nvCxnSpPr>
          <p:cNvPr id="8" name="Straight Arrow Connector 7"/>
          <p:cNvCxnSpPr/>
          <p:nvPr/>
        </p:nvCxnSpPr>
        <p:spPr>
          <a:xfrm>
            <a:off x="4745736" y="1767012"/>
            <a:ext cx="293621" cy="1113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oleTekstowe 4"/>
          <p:cNvSpPr txBox="1"/>
          <p:nvPr/>
        </p:nvSpPr>
        <p:spPr>
          <a:xfrm>
            <a:off x="4496528" y="1324741"/>
            <a:ext cx="2540825" cy="523220"/>
          </a:xfrm>
          <a:prstGeom prst="rect">
            <a:avLst/>
          </a:prstGeom>
          <a:solidFill>
            <a:schemeClr val="bg2"/>
          </a:solidFill>
          <a:ln w="38100" cap="rnd" cmpd="sng">
            <a:solidFill>
              <a:schemeClr val="accent1"/>
            </a:solidFill>
            <a:rou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</a:t>
            </a:r>
            <a:r>
              <a:rPr lang="en-US" sz="2800" dirty="0" smtClean="0"/>
              <a:t>ukasz Langa?</a:t>
            </a:r>
            <a:endParaRPr lang="pl-PL" sz="2800" dirty="0">
              <a:latin typeface="Consolas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 rot="8208814">
            <a:off x="4503052" y="1358417"/>
            <a:ext cx="3513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600" dirty="0" smtClean="0"/>
              <a:t>–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1298766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Encodings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/>
              <a:t>A </a:t>
            </a:r>
            <a:r>
              <a:rPr lang="pl-PL" dirty="0" err="1"/>
              <a:t>character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byte</a:t>
            </a:r>
            <a:r>
              <a:rPr lang="pl-PL" dirty="0"/>
              <a:t>!</a:t>
            </a:r>
            <a:endParaRPr lang="pl-PL" dirty="0" smtClean="0"/>
          </a:p>
          <a:p>
            <a:r>
              <a:rPr lang="pl-PL" b="1" dirty="0" smtClean="0"/>
              <a:t>Windows 1250</a:t>
            </a:r>
            <a:endParaRPr lang="pl-PL" b="1" dirty="0"/>
          </a:p>
        </p:txBody>
      </p:sp>
      <p:pic>
        <p:nvPicPr>
          <p:cNvPr id="7" name="Symbol zastępczy zawartości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900000">
            <a:off x="933152" y="595905"/>
            <a:ext cx="4845789" cy="4568887"/>
          </a:xfrm>
        </p:spPr>
      </p:pic>
    </p:spTree>
    <p:extLst>
      <p:ext uri="{BB962C8B-B14F-4D97-AF65-F5344CB8AC3E}">
        <p14:creationId xmlns:p14="http://schemas.microsoft.com/office/powerpoint/2010/main" val="22084357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Encodings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/>
              <a:t>A </a:t>
            </a:r>
            <a:r>
              <a:rPr lang="pl-PL" dirty="0" err="1"/>
              <a:t>character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byte</a:t>
            </a:r>
            <a:r>
              <a:rPr lang="pl-PL" dirty="0"/>
              <a:t>!</a:t>
            </a:r>
            <a:endParaRPr lang="pl-PL" dirty="0" smtClean="0"/>
          </a:p>
          <a:p>
            <a:r>
              <a:rPr lang="pl-PL" b="1" dirty="0" smtClean="0"/>
              <a:t>Windows 1250</a:t>
            </a:r>
            <a:endParaRPr lang="pl-PL" b="1" dirty="0"/>
          </a:p>
        </p:txBody>
      </p:sp>
      <p:pic>
        <p:nvPicPr>
          <p:cNvPr id="7" name="Symbol zastępczy zawartości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900000">
            <a:off x="933152" y="595905"/>
            <a:ext cx="4845789" cy="4568887"/>
          </a:xfrm>
        </p:spPr>
      </p:pic>
      <p:sp>
        <p:nvSpPr>
          <p:cNvPr id="8" name="Down Arrow 7"/>
          <p:cNvSpPr/>
          <p:nvPr/>
        </p:nvSpPr>
        <p:spPr>
          <a:xfrm>
            <a:off x="5093448" y="2418562"/>
            <a:ext cx="213200" cy="4389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2411208" y="3421354"/>
            <a:ext cx="213200" cy="4389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519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Encodings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/>
              <a:t>A </a:t>
            </a:r>
            <a:r>
              <a:rPr lang="pl-PL" dirty="0" err="1"/>
              <a:t>character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byte</a:t>
            </a:r>
            <a:r>
              <a:rPr lang="pl-PL" dirty="0"/>
              <a:t>!</a:t>
            </a:r>
            <a:endParaRPr lang="pl-PL" dirty="0" smtClean="0"/>
          </a:p>
          <a:p>
            <a:r>
              <a:rPr lang="pl-PL" b="1" dirty="0" smtClean="0"/>
              <a:t>ISO-8859-2</a:t>
            </a:r>
            <a:endParaRPr lang="pl-PL" b="1" dirty="0"/>
          </a:p>
        </p:txBody>
      </p:sp>
      <p:pic>
        <p:nvPicPr>
          <p:cNvPr id="7" name="Symbol zastępczy zawartości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900000">
            <a:off x="933152" y="595905"/>
            <a:ext cx="4845789" cy="4568886"/>
          </a:xfrm>
        </p:spPr>
      </p:pic>
    </p:spTree>
    <p:extLst>
      <p:ext uri="{BB962C8B-B14F-4D97-AF65-F5344CB8AC3E}">
        <p14:creationId xmlns:p14="http://schemas.microsoft.com/office/powerpoint/2010/main" val="26904597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Encodings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A </a:t>
            </a:r>
            <a:r>
              <a:rPr lang="pl-PL" dirty="0" err="1"/>
              <a:t>character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b="1" dirty="0"/>
              <a:t>not</a:t>
            </a:r>
            <a:r>
              <a:rPr lang="pl-PL" dirty="0"/>
              <a:t> a </a:t>
            </a:r>
            <a:r>
              <a:rPr lang="pl-PL" dirty="0" err="1"/>
              <a:t>byte</a:t>
            </a:r>
            <a:r>
              <a:rPr lang="pl-PL" dirty="0"/>
              <a:t>!</a:t>
            </a:r>
          </a:p>
          <a:p>
            <a:r>
              <a:rPr lang="pl-PL" b="1" dirty="0"/>
              <a:t>We </a:t>
            </a:r>
            <a:r>
              <a:rPr lang="pl-PL" b="1" dirty="0" err="1"/>
              <a:t>don’t</a:t>
            </a:r>
            <a:r>
              <a:rPr lang="pl-PL" b="1" dirty="0"/>
              <a:t> </a:t>
            </a:r>
            <a:r>
              <a:rPr lang="pl-PL" b="1" dirty="0" err="1"/>
              <a:t>know</a:t>
            </a:r>
            <a:r>
              <a:rPr lang="pl-PL" b="1" dirty="0"/>
              <a:t> </a:t>
            </a:r>
            <a:r>
              <a:rPr lang="pl-PL" b="1" dirty="0" err="1"/>
              <a:t>what</a:t>
            </a:r>
            <a:r>
              <a:rPr lang="pl-PL" b="1" dirty="0"/>
              <a:t> the </a:t>
            </a:r>
            <a:r>
              <a:rPr lang="pl-PL" b="1" dirty="0" err="1"/>
              <a:t>byte</a:t>
            </a:r>
            <a:r>
              <a:rPr lang="pl-PL" b="1" dirty="0"/>
              <a:t> </a:t>
            </a:r>
            <a:r>
              <a:rPr lang="pl-PL" b="1" dirty="0" err="1"/>
              <a:t>represents</a:t>
            </a:r>
            <a:r>
              <a:rPr lang="pl-PL" b="1" dirty="0"/>
              <a:t>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Wąż ukąsił źrebię.</a:t>
            </a:r>
          </a:p>
          <a:p>
            <a:pPr marL="0" indent="0" algn="r">
              <a:buNone/>
            </a:pPr>
            <a:r>
              <a:rPr lang="pl-PL" sz="1800" dirty="0" smtClean="0">
                <a:latin typeface="Arial"/>
                <a:cs typeface="Arial"/>
              </a:rPr>
              <a:t>ISO-8859-2</a:t>
            </a:r>
          </a:p>
          <a:p>
            <a:pPr marL="0" indent="0">
              <a:buNone/>
            </a:pPr>
            <a:r>
              <a:rPr lang="pl-PL" dirty="0" err="1">
                <a:latin typeface="Arial Black"/>
                <a:cs typeface="Arial Black"/>
              </a:rPr>
              <a:t>W±ż</a:t>
            </a:r>
            <a:r>
              <a:rPr lang="pl-PL" dirty="0">
                <a:latin typeface="Arial Black"/>
                <a:cs typeface="Arial Black"/>
              </a:rPr>
              <a:t> </a:t>
            </a:r>
            <a:r>
              <a:rPr lang="pl-PL" dirty="0" err="1">
                <a:latin typeface="Arial Black"/>
                <a:cs typeface="Arial Black"/>
              </a:rPr>
              <a:t>uk±sił</a:t>
            </a:r>
            <a:r>
              <a:rPr lang="pl-PL" dirty="0">
                <a:latin typeface="Arial Black"/>
                <a:cs typeface="Arial Black"/>
              </a:rPr>
              <a:t> </a:t>
            </a:r>
            <a:r>
              <a:rPr lang="pl-PL" dirty="0" err="1">
                <a:latin typeface="Arial Black"/>
                <a:cs typeface="Arial Black"/>
              </a:rPr>
              <a:t>Ľrebię</a:t>
            </a:r>
            <a:r>
              <a:rPr lang="pl-PL" dirty="0" smtClean="0">
                <a:latin typeface="Arial Black"/>
                <a:cs typeface="Arial Black"/>
              </a:rPr>
              <a:t>.</a:t>
            </a:r>
          </a:p>
          <a:p>
            <a:pPr marL="0" indent="0" algn="r">
              <a:buNone/>
            </a:pPr>
            <a:r>
              <a:rPr lang="pl-PL" sz="1800" dirty="0" smtClean="0">
                <a:latin typeface="Arial"/>
                <a:cs typeface="Arial"/>
              </a:rPr>
              <a:t>Windows 1250</a:t>
            </a:r>
            <a:endParaRPr lang="pl-PL" sz="1800" dirty="0" smtClean="0">
              <a:latin typeface="Arial Black"/>
              <a:cs typeface="Arial Black"/>
            </a:endParaRPr>
          </a:p>
          <a:p>
            <a:pPr marL="0" indent="0">
              <a:buNone/>
            </a:pPr>
            <a:r>
              <a:rPr lang="pl-PL" dirty="0">
                <a:latin typeface="Arial Black"/>
                <a:cs typeface="Arial Black"/>
              </a:rPr>
              <a:t>W▒┐ </a:t>
            </a:r>
            <a:r>
              <a:rPr lang="pl-PL" dirty="0" err="1">
                <a:latin typeface="Arial Black"/>
                <a:cs typeface="Arial Black"/>
              </a:rPr>
              <a:t>uk▒si</a:t>
            </a:r>
            <a:r>
              <a:rPr lang="pl-PL" dirty="0">
                <a:latin typeface="Arial Black"/>
                <a:cs typeface="Arial Black"/>
              </a:rPr>
              <a:t>│ ╝</a:t>
            </a:r>
            <a:r>
              <a:rPr lang="pl-PL" dirty="0" err="1">
                <a:latin typeface="Arial Black"/>
                <a:cs typeface="Arial Black"/>
              </a:rPr>
              <a:t>rebiŕ</a:t>
            </a:r>
            <a:r>
              <a:rPr lang="pl-PL" dirty="0">
                <a:latin typeface="Arial Black"/>
                <a:cs typeface="Arial Black"/>
              </a:rPr>
              <a:t>.</a:t>
            </a:r>
            <a:endParaRPr lang="pl-PL" dirty="0" smtClean="0">
              <a:latin typeface="Arial Black"/>
              <a:cs typeface="Arial Black"/>
            </a:endParaRPr>
          </a:p>
          <a:p>
            <a:pPr marL="0" indent="0" algn="r">
              <a:buNone/>
            </a:pPr>
            <a:r>
              <a:rPr lang="pl-PL" sz="1800" dirty="0" smtClean="0">
                <a:latin typeface="Arial"/>
                <a:cs typeface="Arial"/>
              </a:rPr>
              <a:t>CP 852</a:t>
            </a:r>
            <a:endParaRPr lang="pl-PL" sz="1800" dirty="0">
              <a:latin typeface="Arial Black"/>
              <a:cs typeface="Arial Black"/>
            </a:endParaRPr>
          </a:p>
          <a:p>
            <a:pPr marL="0" indent="0">
              <a:buNone/>
            </a:pPr>
            <a:r>
              <a:rPr lang="pl-PL" dirty="0">
                <a:latin typeface="Arial Black"/>
                <a:cs typeface="Arial Black"/>
              </a:rPr>
              <a:t>W▒┐ </a:t>
            </a:r>
            <a:r>
              <a:rPr lang="pl-PL" dirty="0" err="1">
                <a:latin typeface="Arial Black"/>
                <a:cs typeface="Arial Black"/>
              </a:rPr>
              <a:t>uk▒si</a:t>
            </a:r>
            <a:r>
              <a:rPr lang="pl-PL" dirty="0">
                <a:latin typeface="Arial Black"/>
                <a:cs typeface="Arial Black"/>
              </a:rPr>
              <a:t>│ ╝</a:t>
            </a:r>
            <a:r>
              <a:rPr lang="pl-PL" dirty="0" err="1">
                <a:latin typeface="Arial Black"/>
                <a:cs typeface="Arial Black"/>
              </a:rPr>
              <a:t>rebiÛ</a:t>
            </a:r>
            <a:r>
              <a:rPr lang="pl-PL" dirty="0">
                <a:latin typeface="Arial Black"/>
                <a:cs typeface="Arial Black"/>
              </a:rPr>
              <a:t>.</a:t>
            </a:r>
          </a:p>
          <a:p>
            <a:pPr marL="0" indent="0" algn="r">
              <a:buNone/>
            </a:pPr>
            <a:r>
              <a:rPr lang="pl-PL" sz="1800" dirty="0" smtClean="0">
                <a:latin typeface="Arial"/>
                <a:cs typeface="Arial"/>
              </a:rPr>
              <a:t>CP 850</a:t>
            </a:r>
            <a:endParaRPr lang="pl-PL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4936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Unicode</a:t>
            </a:r>
            <a:r>
              <a:rPr lang="pl-PL" dirty="0" smtClean="0"/>
              <a:t> </a:t>
            </a:r>
            <a:r>
              <a:rPr lang="pl-PL" dirty="0" err="1" smtClean="0"/>
              <a:t>Advice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err="1" smtClean="0"/>
              <a:t>Lesson</a:t>
            </a:r>
            <a:r>
              <a:rPr lang="pl-PL" dirty="0" smtClean="0"/>
              <a:t> #1</a:t>
            </a:r>
            <a:endParaRPr lang="pl-PL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 rot="900000">
            <a:off x="1204513" y="618163"/>
            <a:ext cx="4658735" cy="3620879"/>
          </a:xfrm>
          <a:prstGeom prst="roundRect">
            <a:avLst>
              <a:gd name="adj" fmla="val 4992"/>
            </a:avLst>
          </a:prstGeom>
          <a:ln w="19050">
            <a:noFill/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Programs </a:t>
            </a:r>
            <a:r>
              <a:rPr lang="pl-PL" dirty="0" err="1" smtClean="0"/>
              <a:t>which</a:t>
            </a:r>
            <a:r>
              <a:rPr lang="pl-PL" dirty="0" smtClean="0"/>
              <a:t> </a:t>
            </a:r>
            <a:r>
              <a:rPr lang="pl-PL" dirty="0" err="1" smtClean="0"/>
              <a:t>assume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</a:t>
            </a:r>
            <a:r>
              <a:rPr lang="pl-PL" dirty="0" err="1" smtClean="0"/>
              <a:t>can</a:t>
            </a:r>
            <a:r>
              <a:rPr lang="pl-PL" dirty="0" smtClean="0"/>
              <a:t> open a ”</a:t>
            </a:r>
            <a:r>
              <a:rPr lang="pl-PL" dirty="0" err="1" smtClean="0"/>
              <a:t>plain</a:t>
            </a:r>
            <a:r>
              <a:rPr lang="pl-PL" dirty="0" smtClean="0"/>
              <a:t> </a:t>
            </a:r>
            <a:r>
              <a:rPr lang="pl-PL" dirty="0" err="1" smtClean="0"/>
              <a:t>text</a:t>
            </a:r>
            <a:r>
              <a:rPr lang="pl-PL" dirty="0" smtClean="0"/>
              <a:t>” file </a:t>
            </a:r>
            <a:r>
              <a:rPr lang="pl-PL" dirty="0" err="1" smtClean="0"/>
              <a:t>without</a:t>
            </a:r>
            <a:r>
              <a:rPr lang="pl-PL" dirty="0" smtClean="0"/>
              <a:t> </a:t>
            </a:r>
            <a:r>
              <a:rPr lang="pl-PL" dirty="0" err="1" smtClean="0"/>
              <a:t>specifying</a:t>
            </a:r>
            <a:r>
              <a:rPr lang="pl-PL" dirty="0" smtClean="0"/>
              <a:t> </a:t>
            </a:r>
            <a:r>
              <a:rPr lang="pl-PL" dirty="0" err="1" smtClean="0"/>
              <a:t>an</a:t>
            </a:r>
            <a:r>
              <a:rPr lang="pl-PL" dirty="0" smtClean="0"/>
              <a:t> </a:t>
            </a:r>
            <a:r>
              <a:rPr lang="pl-PL" dirty="0" err="1" smtClean="0"/>
              <a:t>encoding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broken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504255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Encodings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A </a:t>
            </a:r>
            <a:r>
              <a:rPr lang="pl-PL" dirty="0" err="1"/>
              <a:t>character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b="1" dirty="0" smtClean="0"/>
              <a:t>not</a:t>
            </a:r>
            <a:r>
              <a:rPr lang="pl-PL" dirty="0" smtClean="0"/>
              <a:t> a </a:t>
            </a:r>
            <a:r>
              <a:rPr lang="pl-PL" dirty="0" err="1"/>
              <a:t>byte</a:t>
            </a:r>
            <a:r>
              <a:rPr lang="pl-PL" dirty="0"/>
              <a:t>!</a:t>
            </a:r>
            <a:endParaRPr lang="pl-PL" dirty="0" smtClean="0"/>
          </a:p>
          <a:p>
            <a:r>
              <a:rPr lang="pl-PL" b="1" dirty="0" smtClean="0"/>
              <a:t>We </a:t>
            </a:r>
            <a:r>
              <a:rPr lang="pl-PL" b="1" dirty="0" err="1" smtClean="0"/>
              <a:t>don’t</a:t>
            </a:r>
            <a:r>
              <a:rPr lang="pl-PL" b="1" dirty="0" smtClean="0"/>
              <a:t> </a:t>
            </a:r>
            <a:r>
              <a:rPr lang="pl-PL" b="1" dirty="0" err="1" smtClean="0"/>
              <a:t>know</a:t>
            </a:r>
            <a:r>
              <a:rPr lang="pl-PL" b="1" dirty="0" smtClean="0"/>
              <a:t> </a:t>
            </a:r>
            <a:r>
              <a:rPr lang="pl-PL" b="1" dirty="0" err="1" smtClean="0"/>
              <a:t>what</a:t>
            </a:r>
            <a:r>
              <a:rPr lang="pl-PL" b="1" dirty="0" smtClean="0"/>
              <a:t> the </a:t>
            </a:r>
            <a:r>
              <a:rPr lang="pl-PL" b="1" dirty="0" err="1" smtClean="0"/>
              <a:t>byte</a:t>
            </a:r>
            <a:r>
              <a:rPr lang="pl-PL" b="1" dirty="0" smtClean="0"/>
              <a:t> </a:t>
            </a:r>
            <a:r>
              <a:rPr lang="pl-PL" b="1" dirty="0" err="1" smtClean="0"/>
              <a:t>represents</a:t>
            </a:r>
            <a:r>
              <a:rPr lang="pl-PL" b="1" dirty="0" smtClean="0"/>
              <a:t>.</a:t>
            </a:r>
            <a:endParaRPr lang="pl-PL" b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Wąż ukąsił źrebię.</a:t>
            </a:r>
          </a:p>
          <a:p>
            <a:pPr marL="0" indent="0" algn="r">
              <a:buNone/>
            </a:pPr>
            <a:r>
              <a:rPr lang="pl-PL" sz="1800" dirty="0" smtClean="0">
                <a:latin typeface="Arial"/>
                <a:cs typeface="Arial"/>
              </a:rPr>
              <a:t>ISO-8859-2</a:t>
            </a:r>
          </a:p>
          <a:p>
            <a:pPr marL="0" indent="0">
              <a:buNone/>
            </a:pPr>
            <a:r>
              <a:rPr lang="pl-PL" dirty="0" err="1">
                <a:latin typeface="Arial Black"/>
                <a:cs typeface="Arial Black"/>
              </a:rPr>
              <a:t>W±ż</a:t>
            </a:r>
            <a:r>
              <a:rPr lang="pl-PL" dirty="0">
                <a:latin typeface="Arial Black"/>
                <a:cs typeface="Arial Black"/>
              </a:rPr>
              <a:t> </a:t>
            </a:r>
            <a:r>
              <a:rPr lang="pl-PL" dirty="0" err="1">
                <a:latin typeface="Arial Black"/>
                <a:cs typeface="Arial Black"/>
              </a:rPr>
              <a:t>uk±sił</a:t>
            </a:r>
            <a:r>
              <a:rPr lang="pl-PL" dirty="0">
                <a:latin typeface="Arial Black"/>
                <a:cs typeface="Arial Black"/>
              </a:rPr>
              <a:t> </a:t>
            </a:r>
            <a:r>
              <a:rPr lang="pl-PL" dirty="0" err="1">
                <a:latin typeface="Arial Black"/>
                <a:cs typeface="Arial Black"/>
              </a:rPr>
              <a:t>Ľrebię</a:t>
            </a:r>
            <a:r>
              <a:rPr lang="pl-PL" dirty="0" smtClean="0">
                <a:latin typeface="Arial Black"/>
                <a:cs typeface="Arial Black"/>
              </a:rPr>
              <a:t>.</a:t>
            </a:r>
          </a:p>
          <a:p>
            <a:pPr marL="0" indent="0" algn="r">
              <a:buNone/>
            </a:pPr>
            <a:r>
              <a:rPr lang="pl-PL" sz="1800" dirty="0" smtClean="0">
                <a:latin typeface="Arial"/>
                <a:cs typeface="Arial"/>
              </a:rPr>
              <a:t>Windows 1250</a:t>
            </a:r>
            <a:endParaRPr lang="pl-PL" sz="1800" dirty="0" smtClean="0">
              <a:latin typeface="Arial Black"/>
              <a:cs typeface="Arial Black"/>
            </a:endParaRPr>
          </a:p>
          <a:p>
            <a:pPr marL="0" indent="0">
              <a:buNone/>
            </a:pPr>
            <a:r>
              <a:rPr lang="pl-PL" dirty="0">
                <a:latin typeface="Arial Black"/>
                <a:cs typeface="Arial Black"/>
              </a:rPr>
              <a:t>W▒┐ </a:t>
            </a:r>
            <a:r>
              <a:rPr lang="pl-PL" dirty="0" err="1">
                <a:latin typeface="Arial Black"/>
                <a:cs typeface="Arial Black"/>
              </a:rPr>
              <a:t>uk▒si</a:t>
            </a:r>
            <a:r>
              <a:rPr lang="pl-PL" dirty="0">
                <a:latin typeface="Arial Black"/>
                <a:cs typeface="Arial Black"/>
              </a:rPr>
              <a:t>│ ╝</a:t>
            </a:r>
            <a:r>
              <a:rPr lang="pl-PL" dirty="0" err="1">
                <a:latin typeface="Arial Black"/>
                <a:cs typeface="Arial Black"/>
              </a:rPr>
              <a:t>rebiŕ</a:t>
            </a:r>
            <a:r>
              <a:rPr lang="pl-PL" dirty="0">
                <a:latin typeface="Arial Black"/>
                <a:cs typeface="Arial Black"/>
              </a:rPr>
              <a:t>.</a:t>
            </a:r>
            <a:endParaRPr lang="pl-PL" dirty="0" smtClean="0">
              <a:latin typeface="Arial Black"/>
              <a:cs typeface="Arial Black"/>
            </a:endParaRPr>
          </a:p>
          <a:p>
            <a:pPr marL="0" indent="0" algn="r">
              <a:buNone/>
            </a:pPr>
            <a:r>
              <a:rPr lang="pl-PL" sz="1800" dirty="0" smtClean="0">
                <a:latin typeface="Arial"/>
                <a:cs typeface="Arial"/>
              </a:rPr>
              <a:t>CP 852</a:t>
            </a:r>
            <a:endParaRPr lang="pl-PL" sz="1800" dirty="0">
              <a:latin typeface="Arial Black"/>
              <a:cs typeface="Arial Black"/>
            </a:endParaRPr>
          </a:p>
          <a:p>
            <a:pPr marL="0" indent="0">
              <a:buNone/>
            </a:pPr>
            <a:r>
              <a:rPr lang="pl-PL" dirty="0">
                <a:latin typeface="Arial Black"/>
                <a:cs typeface="Arial Black"/>
              </a:rPr>
              <a:t>W▒┐ </a:t>
            </a:r>
            <a:r>
              <a:rPr lang="pl-PL" dirty="0" err="1">
                <a:latin typeface="Arial Black"/>
                <a:cs typeface="Arial Black"/>
              </a:rPr>
              <a:t>uk▒si</a:t>
            </a:r>
            <a:r>
              <a:rPr lang="pl-PL" dirty="0">
                <a:latin typeface="Arial Black"/>
                <a:cs typeface="Arial Black"/>
              </a:rPr>
              <a:t>│ ╝</a:t>
            </a:r>
            <a:r>
              <a:rPr lang="pl-PL" dirty="0" err="1">
                <a:latin typeface="Arial Black"/>
                <a:cs typeface="Arial Black"/>
              </a:rPr>
              <a:t>rebiÛ</a:t>
            </a:r>
            <a:r>
              <a:rPr lang="pl-PL" dirty="0">
                <a:latin typeface="Arial Black"/>
                <a:cs typeface="Arial Black"/>
              </a:rPr>
              <a:t>.</a:t>
            </a:r>
          </a:p>
          <a:p>
            <a:pPr marL="0" indent="0" algn="r">
              <a:buNone/>
            </a:pPr>
            <a:r>
              <a:rPr lang="pl-PL" sz="1800" dirty="0" smtClean="0">
                <a:latin typeface="Arial"/>
                <a:cs typeface="Arial"/>
              </a:rPr>
              <a:t>CP 850</a:t>
            </a:r>
            <a:endParaRPr lang="pl-PL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63414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 character?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92184"/>
      </p:ext>
    </p:extLst>
  </p:cSld>
  <p:clrMapOvr>
    <a:masterClrMapping/>
  </p:clrMapOvr>
  <p:transition xmlns:p14="http://schemas.microsoft.com/office/powerpoint/2010/main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 </a:t>
            </a:r>
            <a:r>
              <a:rPr lang="pl-PL" dirty="0" err="1"/>
              <a:t>character</a:t>
            </a:r>
            <a:r>
              <a:rPr lang="pl-PL" dirty="0"/>
              <a:t>?</a:t>
            </a:r>
          </a:p>
        </p:txBody>
      </p:sp>
      <p:pic>
        <p:nvPicPr>
          <p:cNvPr id="5" name="Symbol zastępczy zawartości 4"/>
          <p:cNvPicPr>
            <a:picLocks noGrp="1" noChangeAspect="1"/>
          </p:cNvPicPr>
          <p:nvPr>
            <p:ph idx="1"/>
          </p:nvPr>
        </p:nvPicPr>
        <p:blipFill>
          <a:blip r:embed="rId3"/>
          <a:srcRect t="-10063" b="-10063"/>
          <a:stretch>
            <a:fillRect/>
          </a:stretch>
        </p:blipFill>
        <p:spPr>
          <a:xfrm rot="-900000">
            <a:off x="523214" y="785576"/>
            <a:ext cx="5859834" cy="4264252"/>
          </a:xfrm>
        </p:spPr>
      </p:pic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pl-PL" dirty="0" smtClean="0"/>
              <a:t>Jan 1991, the </a:t>
            </a:r>
            <a:r>
              <a:rPr lang="pl-PL" dirty="0" err="1" smtClean="0"/>
              <a:t>formation</a:t>
            </a:r>
            <a:r>
              <a:rPr lang="pl-PL" dirty="0" smtClean="0"/>
              <a:t> of</a:t>
            </a:r>
            <a:br>
              <a:rPr lang="pl-PL" dirty="0" smtClean="0"/>
            </a:br>
            <a:r>
              <a:rPr lang="pl-PL" dirty="0" smtClean="0"/>
              <a:t>the </a:t>
            </a:r>
            <a:r>
              <a:rPr lang="pl-PL" dirty="0" err="1" smtClean="0"/>
              <a:t>Unicode</a:t>
            </a:r>
            <a:r>
              <a:rPr lang="pl-PL" dirty="0" smtClean="0"/>
              <a:t> </a:t>
            </a:r>
            <a:r>
              <a:rPr lang="pl-PL" dirty="0" err="1" smtClean="0"/>
              <a:t>Consortium</a:t>
            </a:r>
            <a:endParaRPr lang="pl-PL" dirty="0" smtClean="0"/>
          </a:p>
          <a:p>
            <a:r>
              <a:rPr lang="pl-PL" dirty="0" smtClean="0">
                <a:hlinkClick r:id="rId4"/>
              </a:rPr>
              <a:t>www.unicode.org</a:t>
            </a:r>
            <a:r>
              <a:rPr lang="pl-PL" dirty="0" smtClean="0"/>
              <a:t>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64867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 </a:t>
            </a:r>
            <a:r>
              <a:rPr lang="pl-PL" dirty="0" err="1"/>
              <a:t>character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sz="19600" dirty="0" smtClean="0"/>
              <a:t>A</a:t>
            </a:r>
          </a:p>
          <a:p>
            <a:pPr marL="0" indent="0" algn="ctr">
              <a:buNone/>
            </a:pPr>
            <a:r>
              <a:rPr lang="pl-PL" dirty="0" smtClean="0"/>
              <a:t>U+0041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 rot="-900000">
            <a:off x="2767882" y="5203660"/>
            <a:ext cx="4386843" cy="988131"/>
          </a:xfrm>
        </p:spPr>
        <p:txBody>
          <a:bodyPr>
            <a:normAutofit/>
          </a:bodyPr>
          <a:lstStyle/>
          <a:p>
            <a:r>
              <a:rPr lang="pl-PL" dirty="0" smtClean="0"/>
              <a:t>A </a:t>
            </a:r>
            <a:r>
              <a:rPr lang="pl-PL" dirty="0" err="1" smtClean="0"/>
              <a:t>character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not a </a:t>
            </a:r>
            <a:r>
              <a:rPr lang="pl-PL" dirty="0" err="1" smtClean="0"/>
              <a:t>byte</a:t>
            </a:r>
            <a:r>
              <a:rPr lang="pl-PL" dirty="0" smtClean="0"/>
              <a:t> :(</a:t>
            </a:r>
          </a:p>
          <a:p>
            <a:r>
              <a:rPr lang="pl-PL" dirty="0" smtClean="0"/>
              <a:t>A </a:t>
            </a:r>
            <a:r>
              <a:rPr lang="pl-PL" dirty="0" err="1" smtClean="0"/>
              <a:t>character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a </a:t>
            </a:r>
            <a:r>
              <a:rPr lang="pl-PL" dirty="0" err="1" smtClean="0"/>
              <a:t>Unicode</a:t>
            </a:r>
            <a:r>
              <a:rPr lang="pl-PL" dirty="0" smtClean="0"/>
              <a:t> </a:t>
            </a:r>
            <a:r>
              <a:rPr lang="pl-PL" dirty="0" err="1"/>
              <a:t>c</a:t>
            </a:r>
            <a:r>
              <a:rPr lang="pl-PL" dirty="0" err="1" smtClean="0"/>
              <a:t>ode</a:t>
            </a:r>
            <a:r>
              <a:rPr lang="pl-PL" dirty="0" smtClean="0"/>
              <a:t> point!</a:t>
            </a:r>
          </a:p>
        </p:txBody>
      </p:sp>
    </p:spTree>
    <p:extLst>
      <p:ext uri="{BB962C8B-B14F-4D97-AF65-F5344CB8AC3E}">
        <p14:creationId xmlns:p14="http://schemas.microsoft.com/office/powerpoint/2010/main" val="467533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</a:t>
            </a:r>
            <a:r>
              <a:rPr lang="pl-PL" dirty="0" err="1" smtClean="0"/>
              <a:t>ukasz</a:t>
            </a:r>
            <a:r>
              <a:rPr lang="pl-PL" dirty="0" smtClean="0"/>
              <a:t> Langa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900000">
            <a:off x="3408340" y="1397365"/>
            <a:ext cx="5263947" cy="5077623"/>
          </a:xfrm>
        </p:spPr>
        <p:txBody>
          <a:bodyPr/>
          <a:lstStyle/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 err="1" smtClean="0"/>
              <a:t>ambv</a:t>
            </a:r>
            <a:r>
              <a:rPr lang="pl-PL" dirty="0" smtClean="0"/>
              <a:t> @ #</a:t>
            </a:r>
            <a:r>
              <a:rPr lang="pl-PL" dirty="0" err="1" smtClean="0"/>
              <a:t>python</a:t>
            </a:r>
            <a:endParaRPr lang="pl-PL" dirty="0" smtClean="0"/>
          </a:p>
          <a:p>
            <a:pPr marL="0" indent="0">
              <a:buNone/>
            </a:pPr>
            <a:r>
              <a:rPr lang="pl-PL" sz="2000" dirty="0" err="1" smtClean="0"/>
              <a:t>fb.me</a:t>
            </a:r>
            <a:r>
              <a:rPr lang="pl-PL" sz="2000" dirty="0" smtClean="0"/>
              <a:t>/</a:t>
            </a:r>
            <a:r>
              <a:rPr lang="pl-PL" sz="2000" dirty="0" err="1" smtClean="0"/>
              <a:t>ambv</a:t>
            </a:r>
            <a:endParaRPr lang="pl-PL" sz="2000" dirty="0" smtClean="0"/>
          </a:p>
          <a:p>
            <a:pPr marL="0" indent="0">
              <a:buNone/>
            </a:pPr>
            <a:r>
              <a:rPr lang="pl-PL" sz="2000" dirty="0" smtClean="0"/>
              <a:t>@</a:t>
            </a:r>
            <a:r>
              <a:rPr lang="pl-PL" sz="2000" dirty="0" err="1" smtClean="0"/>
              <a:t>llanga</a:t>
            </a:r>
            <a:endParaRPr lang="pl-PL" sz="2000" dirty="0" smtClean="0"/>
          </a:p>
          <a:p>
            <a:pPr marL="0" indent="0">
              <a:buNone/>
            </a:pPr>
            <a:r>
              <a:rPr lang="pl-PL" sz="2000" dirty="0" err="1" smtClean="0"/>
              <a:t>lukasz@langa.pl</a:t>
            </a:r>
            <a:endParaRPr lang="pl-PL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4759">
            <a:off x="3875981" y="1111764"/>
            <a:ext cx="2738718" cy="27387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4103256">
            <a:off x="1980365" y="4380255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dirty="0" smtClean="0"/>
              <a:t>–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862792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 </a:t>
            </a:r>
            <a:r>
              <a:rPr lang="pl-PL" dirty="0" err="1"/>
              <a:t>character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sz="19600" dirty="0" smtClean="0"/>
              <a:t>ę</a:t>
            </a:r>
          </a:p>
          <a:p>
            <a:pPr marL="0" indent="0" algn="ctr">
              <a:buNone/>
            </a:pPr>
            <a:r>
              <a:rPr lang="pl-PL" dirty="0" smtClean="0"/>
              <a:t>U+0119</a:t>
            </a:r>
          </a:p>
          <a:p>
            <a:pPr marL="0" indent="0" algn="ctr">
              <a:buNone/>
            </a:pPr>
            <a:r>
              <a:rPr lang="pl-PL" dirty="0"/>
              <a:t>LATIN SMALL LETTER E WITH OGONEK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err="1" smtClean="0"/>
              <a:t>Unicode</a:t>
            </a:r>
            <a:r>
              <a:rPr lang="pl-PL" dirty="0" smtClean="0"/>
              <a:t> </a:t>
            </a:r>
            <a:r>
              <a:rPr lang="pl-PL" dirty="0" err="1"/>
              <a:t>c</a:t>
            </a:r>
            <a:r>
              <a:rPr lang="pl-PL" dirty="0" err="1" smtClean="0"/>
              <a:t>ode</a:t>
            </a:r>
            <a:r>
              <a:rPr lang="pl-PL" dirty="0" smtClean="0"/>
              <a:t> point</a:t>
            </a:r>
          </a:p>
        </p:txBody>
      </p:sp>
    </p:spTree>
    <p:extLst>
      <p:ext uri="{BB962C8B-B14F-4D97-AF65-F5344CB8AC3E}">
        <p14:creationId xmlns:p14="http://schemas.microsoft.com/office/powerpoint/2010/main" val="246734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 </a:t>
            </a:r>
            <a:r>
              <a:rPr lang="pl-PL" dirty="0" err="1"/>
              <a:t>character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sz="19600" dirty="0" smtClean="0"/>
              <a:t>ę</a:t>
            </a:r>
          </a:p>
          <a:p>
            <a:pPr marL="0" indent="0" algn="ctr">
              <a:buNone/>
            </a:pPr>
            <a:r>
              <a:rPr lang="pl-PL" dirty="0" smtClean="0"/>
              <a:t>U+0119</a:t>
            </a:r>
          </a:p>
          <a:p>
            <a:pPr marL="0" indent="0" algn="ctr">
              <a:buNone/>
            </a:pPr>
            <a:r>
              <a:rPr lang="pl-PL" dirty="0"/>
              <a:t>LATIN SMALL LETTER E WITH OGONEK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err="1" smtClean="0"/>
              <a:t>Unicode</a:t>
            </a:r>
            <a:r>
              <a:rPr lang="pl-PL" dirty="0" smtClean="0"/>
              <a:t> </a:t>
            </a:r>
            <a:r>
              <a:rPr lang="pl-PL" dirty="0" err="1"/>
              <a:t>c</a:t>
            </a:r>
            <a:r>
              <a:rPr lang="pl-PL" dirty="0" err="1" smtClean="0"/>
              <a:t>ode</a:t>
            </a:r>
            <a:r>
              <a:rPr lang="pl-PL" dirty="0" smtClean="0"/>
              <a:t> point</a:t>
            </a:r>
          </a:p>
        </p:txBody>
      </p:sp>
      <p:sp>
        <p:nvSpPr>
          <p:cNvPr id="5" name="PoleTekstowe 4"/>
          <p:cNvSpPr txBox="1"/>
          <p:nvPr/>
        </p:nvSpPr>
        <p:spPr>
          <a:xfrm>
            <a:off x="259883" y="2778605"/>
            <a:ext cx="8657415" cy="1569660"/>
          </a:xfrm>
          <a:prstGeom prst="rect">
            <a:avLst/>
          </a:prstGeom>
          <a:solidFill>
            <a:schemeClr val="bg2"/>
          </a:solidFill>
          <a:ln w="38100" cap="rnd" cmpd="sng">
            <a:solidFill>
              <a:schemeClr val="accent1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pl-PL" sz="2400" dirty="0" err="1" smtClean="0"/>
              <a:t>Try</a:t>
            </a:r>
            <a:r>
              <a:rPr lang="pl-PL" sz="2400" dirty="0" smtClean="0"/>
              <a:t> </a:t>
            </a:r>
            <a:r>
              <a:rPr lang="pl-PL" sz="2400" dirty="0" err="1" smtClean="0"/>
              <a:t>this</a:t>
            </a:r>
            <a:r>
              <a:rPr lang="pl-PL" sz="2400" dirty="0" smtClean="0"/>
              <a:t> out:</a:t>
            </a:r>
          </a:p>
          <a:p>
            <a:endParaRPr lang="pl-PL" sz="2400" dirty="0"/>
          </a:p>
          <a:p>
            <a:r>
              <a:rPr lang="pl-PL" sz="2400" dirty="0">
                <a:latin typeface="Consolas"/>
                <a:cs typeface="Consolas"/>
              </a:rPr>
              <a:t>&gt;&gt;&gt; </a:t>
            </a:r>
            <a:r>
              <a:rPr lang="pl-PL" sz="2400" dirty="0" err="1" smtClean="0">
                <a:latin typeface="Consolas"/>
                <a:cs typeface="Consolas"/>
              </a:rPr>
              <a:t>print</a:t>
            </a:r>
            <a:r>
              <a:rPr lang="pl-PL" sz="2400" dirty="0">
                <a:latin typeface="Consolas"/>
                <a:cs typeface="Consolas"/>
              </a:rPr>
              <a:t>(</a:t>
            </a:r>
            <a:r>
              <a:rPr lang="pl-PL" sz="2400" dirty="0" smtClean="0">
                <a:latin typeface="Consolas"/>
                <a:cs typeface="Consolas"/>
              </a:rPr>
              <a:t>u</a:t>
            </a:r>
            <a:r>
              <a:rPr lang="pl-PL" sz="2400" dirty="0">
                <a:latin typeface="Consolas"/>
                <a:cs typeface="Consolas"/>
              </a:rPr>
              <a:t>"\N{LATIN SMALL LETTER E WITH OGONEK</a:t>
            </a:r>
            <a:r>
              <a:rPr lang="pl-PL" sz="2400" dirty="0" smtClean="0">
                <a:latin typeface="Consolas"/>
                <a:cs typeface="Consolas"/>
              </a:rPr>
              <a:t>}”)</a:t>
            </a:r>
            <a:endParaRPr lang="pl-PL" sz="2400" dirty="0">
              <a:latin typeface="Consolas"/>
              <a:cs typeface="Consolas"/>
            </a:endParaRPr>
          </a:p>
          <a:p>
            <a:r>
              <a:rPr lang="pl-PL" sz="2400" dirty="0">
                <a:latin typeface="Consolas"/>
                <a:cs typeface="Consolas"/>
              </a:rPr>
              <a:t>ę</a:t>
            </a:r>
          </a:p>
        </p:txBody>
      </p:sp>
    </p:spTree>
    <p:extLst>
      <p:ext uri="{BB962C8B-B14F-4D97-AF65-F5344CB8AC3E}">
        <p14:creationId xmlns:p14="http://schemas.microsoft.com/office/powerpoint/2010/main" val="4351087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Unicode</a:t>
            </a:r>
            <a:r>
              <a:rPr lang="pl-PL" dirty="0"/>
              <a:t> </a:t>
            </a:r>
            <a:r>
              <a:rPr lang="pl-PL" dirty="0" err="1"/>
              <a:t>Advice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err="1" smtClean="0"/>
              <a:t>Lesson</a:t>
            </a:r>
            <a:r>
              <a:rPr lang="pl-PL" dirty="0" smtClean="0"/>
              <a:t> #2</a:t>
            </a:r>
            <a:endParaRPr lang="pl-PL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 rot="900000">
            <a:off x="1053062" y="627974"/>
            <a:ext cx="5034867" cy="3620879"/>
          </a:xfrm>
          <a:prstGeom prst="roundRect">
            <a:avLst>
              <a:gd name="adj" fmla="val 4992"/>
            </a:avLst>
          </a:prstGeom>
          <a:ln w="19050">
            <a:noFill/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points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abstract</a:t>
            </a:r>
            <a:r>
              <a:rPr lang="pl-PL" dirty="0" smtClean="0"/>
              <a:t>, </a:t>
            </a:r>
            <a:r>
              <a:rPr lang="pl-PL" dirty="0" err="1" smtClean="0"/>
              <a:t>theoretical</a:t>
            </a:r>
            <a:r>
              <a:rPr lang="pl-PL" dirty="0" smtClean="0"/>
              <a:t> </a:t>
            </a:r>
            <a:r>
              <a:rPr lang="pl-PL" dirty="0" err="1" smtClean="0"/>
              <a:t>concepts</a:t>
            </a:r>
            <a:r>
              <a:rPr lang="pl-PL" dirty="0" smtClean="0"/>
              <a:t>. </a:t>
            </a:r>
            <a:r>
              <a:rPr lang="pl-PL" dirty="0" err="1" smtClean="0"/>
              <a:t>Platonic</a:t>
            </a:r>
            <a:r>
              <a:rPr lang="pl-PL" dirty="0" smtClean="0"/>
              <a:t> </a:t>
            </a:r>
            <a:r>
              <a:rPr lang="pl-PL" dirty="0" err="1" smtClean="0"/>
              <a:t>ideals</a:t>
            </a:r>
            <a:r>
              <a:rPr lang="pl-PL" dirty="0" smtClean="0"/>
              <a:t>.</a:t>
            </a:r>
          </a:p>
          <a:p>
            <a:r>
              <a:rPr lang="pl-PL" dirty="0" smtClean="0"/>
              <a:t>A </a:t>
            </a:r>
            <a:r>
              <a:rPr lang="pl-PL" dirty="0" err="1" smtClean="0"/>
              <a:t>code</a:t>
            </a:r>
            <a:r>
              <a:rPr lang="pl-PL" dirty="0" smtClean="0"/>
              <a:t> point </a:t>
            </a:r>
            <a:r>
              <a:rPr lang="pl-PL" dirty="0" err="1" smtClean="0"/>
              <a:t>specifies</a:t>
            </a:r>
            <a:r>
              <a:rPr lang="pl-PL" dirty="0" smtClean="0"/>
              <a:t> </a:t>
            </a:r>
            <a:r>
              <a:rPr lang="pl-PL" dirty="0" err="1" smtClean="0"/>
              <a:t>which</a:t>
            </a:r>
            <a:r>
              <a:rPr lang="pl-PL" dirty="0" smtClean="0"/>
              <a:t> </a:t>
            </a:r>
            <a:r>
              <a:rPr lang="pl-PL" dirty="0" err="1" smtClean="0"/>
              <a:t>character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</a:t>
            </a:r>
            <a:r>
              <a:rPr lang="pl-PL" dirty="0" err="1" smtClean="0"/>
              <a:t>mean</a:t>
            </a:r>
            <a:r>
              <a:rPr lang="pl-PL" dirty="0" smtClean="0"/>
              <a:t> but </a:t>
            </a:r>
            <a:r>
              <a:rPr lang="pl-PL" dirty="0" err="1" smtClean="0"/>
              <a:t>doesn’t</a:t>
            </a:r>
            <a:r>
              <a:rPr lang="pl-PL" dirty="0" smtClean="0"/>
              <a:t> </a:t>
            </a:r>
            <a:r>
              <a:rPr lang="pl-PL" dirty="0" err="1" smtClean="0"/>
              <a:t>care</a:t>
            </a:r>
            <a:r>
              <a:rPr lang="pl-PL" dirty="0" smtClean="0"/>
              <a:t> </a:t>
            </a:r>
            <a:r>
              <a:rPr lang="pl-PL" dirty="0" err="1" smtClean="0"/>
              <a:t>about</a:t>
            </a:r>
            <a:r>
              <a:rPr lang="pl-PL" dirty="0" smtClean="0"/>
              <a:t> </a:t>
            </a:r>
            <a:r>
              <a:rPr lang="pl-PL" dirty="0" err="1" smtClean="0"/>
              <a:t>how</a:t>
            </a:r>
            <a:r>
              <a:rPr lang="pl-PL" dirty="0" smtClean="0"/>
              <a:t> to </a:t>
            </a:r>
            <a:r>
              <a:rPr lang="pl-PL" dirty="0" err="1" smtClean="0"/>
              <a:t>store</a:t>
            </a:r>
            <a:r>
              <a:rPr lang="pl-PL" dirty="0" smtClean="0"/>
              <a:t> </a:t>
            </a:r>
            <a:r>
              <a:rPr lang="pl-PL" dirty="0" err="1" smtClean="0"/>
              <a:t>it</a:t>
            </a:r>
            <a:r>
              <a:rPr lang="pl-PL" dirty="0" smtClean="0"/>
              <a:t> in a file.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57101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 </a:t>
            </a:r>
            <a:r>
              <a:rPr lang="pl-PL" dirty="0" err="1"/>
              <a:t>character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610199" y="1028825"/>
            <a:ext cx="5581816" cy="3888220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Wąż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FFFF00"/>
                </a:solidFill>
                <a:latin typeface="Arial"/>
                <a:cs typeface="Arial"/>
              </a:rPr>
              <a:t>U+0057 </a:t>
            </a:r>
            <a:r>
              <a:rPr lang="pl-PL" sz="1800" dirty="0" smtClean="0">
                <a:solidFill>
                  <a:srgbClr val="00B050"/>
                </a:solidFill>
                <a:latin typeface="Arial"/>
                <a:cs typeface="Arial"/>
              </a:rPr>
              <a:t>U+0105 </a:t>
            </a:r>
            <a:r>
              <a:rPr lang="pl-PL" sz="1800" dirty="0" smtClean="0">
                <a:latin typeface="Arial"/>
                <a:cs typeface="Arial"/>
              </a:rPr>
              <a:t>U+017C</a:t>
            </a: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ukąsił</a:t>
            </a:r>
            <a:endParaRPr lang="pl-PL" dirty="0">
              <a:latin typeface="Arial Black"/>
              <a:cs typeface="Arial Black"/>
            </a:endParaRPr>
          </a:p>
          <a:p>
            <a:pPr marL="0" indent="0">
              <a:buNone/>
            </a:pPr>
            <a:r>
              <a:rPr lang="pl-PL" sz="1800" dirty="0">
                <a:latin typeface="Arial"/>
                <a:cs typeface="Arial"/>
              </a:rPr>
              <a:t>U+</a:t>
            </a:r>
            <a:r>
              <a:rPr lang="pl-PL" sz="1800" dirty="0" smtClean="0">
                <a:latin typeface="Arial"/>
                <a:cs typeface="Arial"/>
              </a:rPr>
              <a:t>0075 </a:t>
            </a:r>
            <a:r>
              <a:rPr lang="pl-PL" sz="1800" dirty="0">
                <a:latin typeface="Arial"/>
                <a:cs typeface="Arial"/>
              </a:rPr>
              <a:t>U+</a:t>
            </a:r>
            <a:r>
              <a:rPr lang="pl-PL" sz="1800" dirty="0" smtClean="0">
                <a:latin typeface="Arial"/>
                <a:cs typeface="Arial"/>
              </a:rPr>
              <a:t>006B </a:t>
            </a:r>
            <a:r>
              <a:rPr lang="pl-PL" sz="1800" dirty="0" smtClean="0">
                <a:solidFill>
                  <a:srgbClr val="00B050"/>
                </a:solidFill>
                <a:latin typeface="Arial"/>
                <a:cs typeface="Arial"/>
              </a:rPr>
              <a:t>U+0105</a:t>
            </a:r>
            <a:r>
              <a:rPr lang="pl-PL" sz="1800" dirty="0" smtClean="0">
                <a:latin typeface="Arial"/>
                <a:cs typeface="Arial"/>
              </a:rPr>
              <a:t> U+0073 U+0069 U+0142</a:t>
            </a:r>
            <a:endParaRPr lang="pl-PL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źrebię</a:t>
            </a:r>
            <a:endParaRPr lang="pl-PL" dirty="0">
              <a:latin typeface="Arial Black"/>
              <a:cs typeface="Arial Black"/>
            </a:endParaRPr>
          </a:p>
          <a:p>
            <a:pPr marL="0" indent="0">
              <a:buNone/>
            </a:pPr>
            <a:r>
              <a:rPr lang="pl-PL" sz="1800" dirty="0">
                <a:latin typeface="Arial"/>
                <a:cs typeface="Arial"/>
              </a:rPr>
              <a:t>U</a:t>
            </a:r>
            <a:r>
              <a:rPr lang="pl-PL" sz="1800" dirty="0" smtClean="0">
                <a:latin typeface="Arial"/>
                <a:cs typeface="Arial"/>
              </a:rPr>
              <a:t>+017A U+0072 U+0065 U+0062 U+0069 U+0119</a:t>
            </a:r>
            <a:endParaRPr lang="pl-PL" sz="1800" dirty="0">
              <a:latin typeface="Arial"/>
              <a:cs typeface="Arial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err="1" smtClean="0"/>
              <a:t>Unicode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points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69045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 </a:t>
            </a:r>
            <a:r>
              <a:rPr lang="pl-PL" dirty="0" err="1"/>
              <a:t>character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610199" y="1028825"/>
            <a:ext cx="5581816" cy="3888220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Wąż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FFFF00"/>
                </a:solidFill>
                <a:latin typeface="Arial"/>
                <a:cs typeface="Arial"/>
              </a:rPr>
              <a:t>U+0057 </a:t>
            </a:r>
            <a:r>
              <a:rPr lang="pl-PL" sz="1800" dirty="0" smtClean="0">
                <a:solidFill>
                  <a:srgbClr val="00B050"/>
                </a:solidFill>
                <a:latin typeface="Arial"/>
                <a:cs typeface="Arial"/>
              </a:rPr>
              <a:t>U+0105 </a:t>
            </a:r>
            <a:r>
              <a:rPr lang="pl-PL" sz="1800" dirty="0" smtClean="0">
                <a:latin typeface="Arial"/>
                <a:cs typeface="Arial"/>
              </a:rPr>
              <a:t>U+017C</a:t>
            </a: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ukąsił</a:t>
            </a:r>
            <a:endParaRPr lang="pl-PL" dirty="0">
              <a:latin typeface="Arial Black"/>
              <a:cs typeface="Arial Black"/>
            </a:endParaRPr>
          </a:p>
          <a:p>
            <a:pPr marL="0" indent="0">
              <a:buNone/>
            </a:pPr>
            <a:r>
              <a:rPr lang="pl-PL" sz="1800" dirty="0">
                <a:latin typeface="Arial"/>
                <a:cs typeface="Arial"/>
              </a:rPr>
              <a:t>U+</a:t>
            </a:r>
            <a:r>
              <a:rPr lang="pl-PL" sz="1800" dirty="0" smtClean="0">
                <a:latin typeface="Arial"/>
                <a:cs typeface="Arial"/>
              </a:rPr>
              <a:t>0075 </a:t>
            </a:r>
            <a:r>
              <a:rPr lang="pl-PL" sz="1800" dirty="0">
                <a:latin typeface="Arial"/>
                <a:cs typeface="Arial"/>
              </a:rPr>
              <a:t>U+</a:t>
            </a:r>
            <a:r>
              <a:rPr lang="pl-PL" sz="1800" dirty="0" smtClean="0">
                <a:latin typeface="Arial"/>
                <a:cs typeface="Arial"/>
              </a:rPr>
              <a:t>006B </a:t>
            </a:r>
            <a:r>
              <a:rPr lang="pl-PL" sz="1800" dirty="0" smtClean="0">
                <a:solidFill>
                  <a:srgbClr val="00B050"/>
                </a:solidFill>
                <a:latin typeface="Arial"/>
                <a:cs typeface="Arial"/>
              </a:rPr>
              <a:t>U+0105</a:t>
            </a:r>
            <a:r>
              <a:rPr lang="pl-PL" sz="1800" dirty="0" smtClean="0">
                <a:latin typeface="Arial"/>
                <a:cs typeface="Arial"/>
              </a:rPr>
              <a:t> U+0073 U+0069 U+0142</a:t>
            </a:r>
            <a:endParaRPr lang="pl-PL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źrebię</a:t>
            </a:r>
            <a:endParaRPr lang="pl-PL" dirty="0">
              <a:latin typeface="Arial Black"/>
              <a:cs typeface="Arial Black"/>
            </a:endParaRPr>
          </a:p>
          <a:p>
            <a:pPr marL="0" indent="0">
              <a:buNone/>
            </a:pPr>
            <a:r>
              <a:rPr lang="pl-PL" sz="1800" dirty="0">
                <a:latin typeface="Arial"/>
                <a:cs typeface="Arial"/>
              </a:rPr>
              <a:t>U</a:t>
            </a:r>
            <a:r>
              <a:rPr lang="pl-PL" sz="1800" dirty="0" smtClean="0">
                <a:latin typeface="Arial"/>
                <a:cs typeface="Arial"/>
              </a:rPr>
              <a:t>+017A U+0072 U+0065 U+0062 U+0069 U+0119</a:t>
            </a:r>
            <a:endParaRPr lang="pl-PL" sz="1800" dirty="0">
              <a:latin typeface="Arial"/>
              <a:cs typeface="Arial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err="1" smtClean="0"/>
              <a:t>Unicode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points</a:t>
            </a:r>
            <a:endParaRPr lang="pl-PL" dirty="0"/>
          </a:p>
        </p:txBody>
      </p:sp>
      <p:sp>
        <p:nvSpPr>
          <p:cNvPr id="5" name="PoleTekstowe 4"/>
          <p:cNvSpPr txBox="1"/>
          <p:nvPr/>
        </p:nvSpPr>
        <p:spPr>
          <a:xfrm>
            <a:off x="244489" y="108557"/>
            <a:ext cx="8657415" cy="2308324"/>
          </a:xfrm>
          <a:prstGeom prst="rect">
            <a:avLst/>
          </a:prstGeom>
          <a:solidFill>
            <a:schemeClr val="bg2"/>
          </a:solidFill>
          <a:ln w="38100" cap="rnd" cmpd="sng">
            <a:solidFill>
              <a:schemeClr val="accent1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pl-PL" sz="2400" dirty="0" err="1" smtClean="0"/>
              <a:t>Abstract</a:t>
            </a:r>
            <a:r>
              <a:rPr lang="pl-PL" sz="2400" dirty="0" smtClean="0"/>
              <a:t> </a:t>
            </a:r>
            <a:r>
              <a:rPr lang="pl-PL" sz="2400" dirty="0" err="1" smtClean="0"/>
              <a:t>Unicode</a:t>
            </a:r>
            <a:r>
              <a:rPr lang="pl-PL" sz="2400" dirty="0" smtClean="0"/>
              <a:t> </a:t>
            </a:r>
            <a:r>
              <a:rPr lang="pl-PL" sz="2400" dirty="0" err="1" smtClean="0"/>
              <a:t>codepoints</a:t>
            </a:r>
            <a:r>
              <a:rPr lang="pl-PL" sz="2400" dirty="0" smtClean="0"/>
              <a:t>:</a:t>
            </a:r>
          </a:p>
          <a:p>
            <a:endParaRPr lang="pl-PL" sz="2400" dirty="0"/>
          </a:p>
          <a:p>
            <a:r>
              <a:rPr lang="pl-PL" sz="2400" dirty="0">
                <a:latin typeface="Consolas"/>
                <a:cs typeface="Consolas"/>
              </a:rPr>
              <a:t>&gt;&gt;&gt; (u'\u0057\u0105\u017c '</a:t>
            </a:r>
            <a:r>
              <a:rPr lang="pl-PL" sz="2400" dirty="0" smtClean="0">
                <a:latin typeface="Consolas"/>
                <a:cs typeface="Consolas"/>
              </a:rPr>
              <a:t/>
            </a:r>
            <a:br>
              <a:rPr lang="pl-PL" sz="2400" dirty="0" smtClean="0">
                <a:latin typeface="Consolas"/>
                <a:cs typeface="Consolas"/>
              </a:rPr>
            </a:br>
            <a:r>
              <a:rPr lang="pl-PL" sz="2400" dirty="0" smtClean="0">
                <a:latin typeface="Consolas"/>
                <a:cs typeface="Consolas"/>
              </a:rPr>
              <a:t>...  </a:t>
            </a:r>
            <a:r>
              <a:rPr lang="pl-PL" sz="2400" dirty="0">
                <a:latin typeface="Consolas"/>
                <a:cs typeface="Consolas"/>
              </a:rPr>
              <a:t>u'\u0075\u006b\u0105\u0073\u0069\u0142 '</a:t>
            </a:r>
            <a:r>
              <a:rPr lang="pl-PL" sz="2400" dirty="0" smtClean="0">
                <a:latin typeface="Consolas"/>
                <a:cs typeface="Consolas"/>
              </a:rPr>
              <a:t/>
            </a:r>
            <a:br>
              <a:rPr lang="pl-PL" sz="2400" dirty="0" smtClean="0">
                <a:latin typeface="Consolas"/>
                <a:cs typeface="Consolas"/>
              </a:rPr>
            </a:br>
            <a:r>
              <a:rPr lang="pl-PL" sz="2400" dirty="0" smtClean="0">
                <a:latin typeface="Consolas"/>
                <a:cs typeface="Consolas"/>
              </a:rPr>
              <a:t>...  </a:t>
            </a:r>
            <a:r>
              <a:rPr lang="pl-PL" sz="2400" dirty="0">
                <a:latin typeface="Consolas"/>
                <a:cs typeface="Consolas"/>
              </a:rPr>
              <a:t>u'\u017a\u0072\u0065\u0062\u0069\u0119</a:t>
            </a:r>
            <a:r>
              <a:rPr lang="pl-PL" sz="2400" dirty="0" smtClean="0">
                <a:latin typeface="Consolas"/>
                <a:cs typeface="Consolas"/>
              </a:rPr>
              <a:t>')</a:t>
            </a:r>
            <a:br>
              <a:rPr lang="pl-PL" sz="2400" dirty="0" smtClean="0">
                <a:latin typeface="Consolas"/>
                <a:cs typeface="Consolas"/>
              </a:rPr>
            </a:br>
            <a:r>
              <a:rPr lang="pl-PL" sz="2400" dirty="0" smtClean="0">
                <a:latin typeface="Consolas"/>
                <a:cs typeface="Consolas"/>
              </a:rPr>
              <a:t>'Wąż </a:t>
            </a:r>
            <a:r>
              <a:rPr lang="pl-PL" sz="2400" dirty="0">
                <a:latin typeface="Consolas"/>
                <a:cs typeface="Consolas"/>
              </a:rPr>
              <a:t>ukąsił źrebię'</a:t>
            </a:r>
          </a:p>
        </p:txBody>
      </p:sp>
    </p:spTree>
    <p:extLst>
      <p:ext uri="{BB962C8B-B14F-4D97-AF65-F5344CB8AC3E}">
        <p14:creationId xmlns:p14="http://schemas.microsoft.com/office/powerpoint/2010/main" val="14223956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 </a:t>
            </a:r>
            <a:r>
              <a:rPr lang="pl-PL" dirty="0" err="1"/>
              <a:t>character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610199" y="1028825"/>
            <a:ext cx="5581816" cy="3888220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Wąż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FFFF00"/>
                </a:solidFill>
                <a:latin typeface="Arial"/>
                <a:cs typeface="Arial"/>
              </a:rPr>
              <a:t>U+0057 </a:t>
            </a:r>
            <a:r>
              <a:rPr lang="pl-PL" sz="1800" dirty="0" smtClean="0">
                <a:solidFill>
                  <a:srgbClr val="00B050"/>
                </a:solidFill>
                <a:latin typeface="Arial"/>
                <a:cs typeface="Arial"/>
              </a:rPr>
              <a:t>U+0105 </a:t>
            </a:r>
            <a:r>
              <a:rPr lang="pl-PL" sz="1800" dirty="0" smtClean="0">
                <a:latin typeface="Arial"/>
                <a:cs typeface="Arial"/>
              </a:rPr>
              <a:t>U+017C</a:t>
            </a: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ukąsił</a:t>
            </a:r>
            <a:endParaRPr lang="pl-PL" dirty="0">
              <a:latin typeface="Arial Black"/>
              <a:cs typeface="Arial Black"/>
            </a:endParaRPr>
          </a:p>
          <a:p>
            <a:pPr marL="0" indent="0">
              <a:buNone/>
            </a:pPr>
            <a:r>
              <a:rPr lang="pl-PL" sz="1800" dirty="0">
                <a:latin typeface="Arial"/>
                <a:cs typeface="Arial"/>
              </a:rPr>
              <a:t>U+</a:t>
            </a:r>
            <a:r>
              <a:rPr lang="pl-PL" sz="1800" dirty="0" smtClean="0">
                <a:latin typeface="Arial"/>
                <a:cs typeface="Arial"/>
              </a:rPr>
              <a:t>0075 </a:t>
            </a:r>
            <a:r>
              <a:rPr lang="pl-PL" sz="1800" dirty="0">
                <a:latin typeface="Arial"/>
                <a:cs typeface="Arial"/>
              </a:rPr>
              <a:t>U+</a:t>
            </a:r>
            <a:r>
              <a:rPr lang="pl-PL" sz="1800" dirty="0" smtClean="0">
                <a:latin typeface="Arial"/>
                <a:cs typeface="Arial"/>
              </a:rPr>
              <a:t>006B </a:t>
            </a:r>
            <a:r>
              <a:rPr lang="pl-PL" sz="1800" dirty="0" smtClean="0">
                <a:solidFill>
                  <a:srgbClr val="00B050"/>
                </a:solidFill>
                <a:latin typeface="Arial"/>
                <a:cs typeface="Arial"/>
              </a:rPr>
              <a:t>U+0105</a:t>
            </a:r>
            <a:r>
              <a:rPr lang="pl-PL" sz="1800" dirty="0" smtClean="0">
                <a:latin typeface="Arial"/>
                <a:cs typeface="Arial"/>
              </a:rPr>
              <a:t> U+0073 U+0069 U+0142</a:t>
            </a:r>
            <a:endParaRPr lang="pl-PL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źrebię</a:t>
            </a:r>
            <a:endParaRPr lang="pl-PL" dirty="0">
              <a:latin typeface="Arial Black"/>
              <a:cs typeface="Arial Black"/>
            </a:endParaRPr>
          </a:p>
          <a:p>
            <a:pPr marL="0" indent="0">
              <a:buNone/>
            </a:pPr>
            <a:r>
              <a:rPr lang="pl-PL" sz="1800" dirty="0">
                <a:latin typeface="Arial"/>
                <a:cs typeface="Arial"/>
              </a:rPr>
              <a:t>U</a:t>
            </a:r>
            <a:r>
              <a:rPr lang="pl-PL" sz="1800" dirty="0" smtClean="0">
                <a:latin typeface="Arial"/>
                <a:cs typeface="Arial"/>
              </a:rPr>
              <a:t>+017A U+0072 U+0065 U+0062 U+0069 U+0119</a:t>
            </a:r>
            <a:endParaRPr lang="pl-PL" sz="1800" dirty="0">
              <a:latin typeface="Arial"/>
              <a:cs typeface="Arial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err="1" smtClean="0"/>
              <a:t>Unicode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points</a:t>
            </a:r>
            <a:endParaRPr lang="pl-PL" dirty="0"/>
          </a:p>
        </p:txBody>
      </p:sp>
      <p:sp>
        <p:nvSpPr>
          <p:cNvPr id="5" name="PoleTekstowe 4"/>
          <p:cNvSpPr txBox="1"/>
          <p:nvPr/>
        </p:nvSpPr>
        <p:spPr>
          <a:xfrm>
            <a:off x="244489" y="1149643"/>
            <a:ext cx="8657415" cy="4893647"/>
          </a:xfrm>
          <a:prstGeom prst="rect">
            <a:avLst/>
          </a:prstGeom>
          <a:solidFill>
            <a:schemeClr val="bg2"/>
          </a:solidFill>
          <a:ln w="38100" cap="rnd" cmpd="sng">
            <a:solidFill>
              <a:schemeClr val="accent1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pl-PL" sz="2400" dirty="0" err="1" smtClean="0"/>
              <a:t>Sensible</a:t>
            </a:r>
            <a:r>
              <a:rPr lang="pl-PL" sz="2400" dirty="0" smtClean="0"/>
              <a:t> </a:t>
            </a:r>
            <a:r>
              <a:rPr lang="pl-PL" sz="2400" dirty="0" err="1" smtClean="0"/>
              <a:t>behavior</a:t>
            </a:r>
            <a:r>
              <a:rPr lang="pl-PL" sz="2400" dirty="0" smtClean="0"/>
              <a:t> on </a:t>
            </a:r>
            <a:r>
              <a:rPr lang="pl-PL" sz="2400" dirty="0" err="1" smtClean="0"/>
              <a:t>Python</a:t>
            </a:r>
            <a:r>
              <a:rPr lang="pl-PL" sz="2400" dirty="0" smtClean="0"/>
              <a:t> 3:</a:t>
            </a:r>
          </a:p>
          <a:p>
            <a:endParaRPr lang="pl-PL" sz="2400" dirty="0"/>
          </a:p>
          <a:p>
            <a:r>
              <a:rPr lang="pl-PL" sz="2400" dirty="0">
                <a:solidFill>
                  <a:srgbClr val="92D050"/>
                </a:solidFill>
                <a:latin typeface="Consolas"/>
                <a:cs typeface="Consolas"/>
              </a:rPr>
              <a:t>&gt;&gt;&gt; 'Wąż ukąsił źrebię'.</a:t>
            </a:r>
            <a:r>
              <a:rPr lang="pl-PL" sz="2400" dirty="0" err="1">
                <a:solidFill>
                  <a:srgbClr val="92D050"/>
                </a:solidFill>
                <a:latin typeface="Consolas"/>
                <a:cs typeface="Consolas"/>
              </a:rPr>
              <a:t>upper</a:t>
            </a:r>
            <a:r>
              <a:rPr lang="pl-PL" sz="2400" dirty="0" smtClean="0">
                <a:solidFill>
                  <a:srgbClr val="92D050"/>
                </a:solidFill>
                <a:latin typeface="Consolas"/>
                <a:cs typeface="Consolas"/>
              </a:rPr>
              <a:t>()</a:t>
            </a:r>
            <a:br>
              <a:rPr lang="pl-PL" sz="2400" dirty="0" smtClean="0">
                <a:solidFill>
                  <a:srgbClr val="92D050"/>
                </a:solidFill>
                <a:latin typeface="Consolas"/>
                <a:cs typeface="Consolas"/>
              </a:rPr>
            </a:br>
            <a:r>
              <a:rPr lang="pl-PL" sz="2400" dirty="0" smtClean="0">
                <a:solidFill>
                  <a:srgbClr val="92D050"/>
                </a:solidFill>
                <a:latin typeface="Consolas"/>
                <a:cs typeface="Consolas"/>
              </a:rPr>
              <a:t>'WĄŻ </a:t>
            </a:r>
            <a:r>
              <a:rPr lang="pl-PL" sz="2400" dirty="0">
                <a:solidFill>
                  <a:srgbClr val="92D050"/>
                </a:solidFill>
                <a:latin typeface="Consolas"/>
                <a:cs typeface="Consolas"/>
              </a:rPr>
              <a:t>UKĄSIŁ </a:t>
            </a:r>
            <a:r>
              <a:rPr lang="pl-PL" sz="2400" dirty="0" smtClean="0">
                <a:solidFill>
                  <a:srgbClr val="92D050"/>
                </a:solidFill>
                <a:latin typeface="Consolas"/>
                <a:cs typeface="Consolas"/>
              </a:rPr>
              <a:t>ŹREBIĘ</a:t>
            </a:r>
            <a:r>
              <a:rPr lang="pl-PL" sz="2400" dirty="0">
                <a:solidFill>
                  <a:srgbClr val="92D050"/>
                </a:solidFill>
                <a:latin typeface="Consolas"/>
                <a:cs typeface="Consolas"/>
              </a:rPr>
              <a:t>'</a:t>
            </a:r>
            <a:br>
              <a:rPr lang="pl-PL" sz="2400" dirty="0">
                <a:solidFill>
                  <a:srgbClr val="92D050"/>
                </a:solidFill>
                <a:latin typeface="Consolas"/>
                <a:cs typeface="Consolas"/>
              </a:rPr>
            </a:br>
            <a:r>
              <a:rPr lang="pl-PL" sz="2400" dirty="0">
                <a:solidFill>
                  <a:srgbClr val="92D050"/>
                </a:solidFill>
                <a:latin typeface="Consolas"/>
                <a:cs typeface="Consolas"/>
              </a:rPr>
              <a:t>&gt;&gt;&gt; len('Wąż ukąsił źrebię</a:t>
            </a:r>
            <a:r>
              <a:rPr lang="pl-PL" sz="2400" dirty="0" smtClean="0">
                <a:solidFill>
                  <a:srgbClr val="92D050"/>
                </a:solidFill>
                <a:latin typeface="Consolas"/>
                <a:cs typeface="Consolas"/>
              </a:rPr>
              <a:t>')</a:t>
            </a:r>
            <a:br>
              <a:rPr lang="pl-PL" sz="2400" dirty="0" smtClean="0">
                <a:solidFill>
                  <a:srgbClr val="92D050"/>
                </a:solidFill>
                <a:latin typeface="Consolas"/>
                <a:cs typeface="Consolas"/>
              </a:rPr>
            </a:br>
            <a:r>
              <a:rPr lang="pl-PL" sz="2400" dirty="0" smtClean="0">
                <a:solidFill>
                  <a:srgbClr val="92D050"/>
                </a:solidFill>
                <a:latin typeface="Consolas"/>
                <a:cs typeface="Consolas"/>
              </a:rPr>
              <a:t>17</a:t>
            </a:r>
            <a:r>
              <a:rPr lang="pl-PL" sz="2400" dirty="0" smtClean="0">
                <a:latin typeface="Consolas"/>
                <a:cs typeface="Consolas"/>
              </a:rPr>
              <a:t/>
            </a:r>
            <a:br>
              <a:rPr lang="pl-PL" sz="2400" dirty="0" smtClean="0">
                <a:latin typeface="Consolas"/>
                <a:cs typeface="Consolas"/>
              </a:rPr>
            </a:br>
            <a:r>
              <a:rPr lang="pl-PL" sz="2400" dirty="0" smtClean="0">
                <a:latin typeface="Consolas"/>
                <a:cs typeface="Consolas"/>
              </a:rPr>
              <a:t/>
            </a:r>
            <a:br>
              <a:rPr lang="pl-PL" sz="2400" dirty="0" smtClean="0">
                <a:latin typeface="Consolas"/>
                <a:cs typeface="Consolas"/>
              </a:rPr>
            </a:br>
            <a:r>
              <a:rPr lang="pl-PL" sz="2400" dirty="0" err="1" smtClean="0"/>
              <a:t>Quirky</a:t>
            </a:r>
            <a:r>
              <a:rPr lang="pl-PL" sz="2400" dirty="0" smtClean="0"/>
              <a:t> </a:t>
            </a:r>
            <a:r>
              <a:rPr lang="pl-PL" sz="2400" dirty="0" err="1" smtClean="0"/>
              <a:t>behavior</a:t>
            </a:r>
            <a:r>
              <a:rPr lang="pl-PL" sz="2400" dirty="0" smtClean="0"/>
              <a:t> </a:t>
            </a:r>
            <a:r>
              <a:rPr lang="pl-PL" sz="2400" dirty="0"/>
              <a:t>on </a:t>
            </a:r>
            <a:r>
              <a:rPr lang="pl-PL" sz="2400" dirty="0" err="1"/>
              <a:t>Python</a:t>
            </a:r>
            <a:r>
              <a:rPr lang="pl-PL" sz="2400" dirty="0"/>
              <a:t> </a:t>
            </a:r>
            <a:r>
              <a:rPr lang="pl-PL" sz="2400" dirty="0" smtClean="0"/>
              <a:t>2:</a:t>
            </a:r>
            <a:r>
              <a:rPr lang="pl-PL" sz="2400" dirty="0" smtClean="0">
                <a:latin typeface="Consolas"/>
                <a:cs typeface="Consolas"/>
              </a:rPr>
              <a:t/>
            </a:r>
            <a:br>
              <a:rPr lang="pl-PL" sz="2400" dirty="0" smtClean="0">
                <a:latin typeface="Consolas"/>
                <a:cs typeface="Consolas"/>
              </a:rPr>
            </a:br>
            <a:r>
              <a:rPr lang="pl-PL" sz="2400" dirty="0">
                <a:latin typeface="Consolas"/>
                <a:cs typeface="Consolas"/>
              </a:rPr>
              <a:t/>
            </a:r>
            <a:br>
              <a:rPr lang="pl-PL" sz="2400" dirty="0">
                <a:latin typeface="Consolas"/>
                <a:cs typeface="Consolas"/>
              </a:rPr>
            </a:br>
            <a:r>
              <a:rPr lang="pl-PL" sz="2400" dirty="0">
                <a:solidFill>
                  <a:srgbClr val="FF0000"/>
                </a:solidFill>
                <a:latin typeface="Consolas"/>
                <a:cs typeface="Consolas"/>
              </a:rPr>
              <a:t>&gt;&gt;&gt; </a:t>
            </a:r>
            <a:r>
              <a:rPr lang="pl-PL" sz="2400" dirty="0" err="1">
                <a:solidFill>
                  <a:srgbClr val="FF0000"/>
                </a:solidFill>
                <a:latin typeface="Consolas"/>
                <a:cs typeface="Consolas"/>
              </a:rPr>
              <a:t>print</a:t>
            </a:r>
            <a:r>
              <a:rPr lang="pl-PL" sz="2400" dirty="0">
                <a:solidFill>
                  <a:srgbClr val="FF0000"/>
                </a:solidFill>
                <a:latin typeface="Consolas"/>
                <a:cs typeface="Consolas"/>
              </a:rPr>
              <a:t> 'Wąż ukąsił źrebię'.</a:t>
            </a:r>
            <a:r>
              <a:rPr lang="pl-PL" sz="2400" dirty="0" err="1">
                <a:solidFill>
                  <a:srgbClr val="FF0000"/>
                </a:solidFill>
                <a:latin typeface="Consolas"/>
                <a:cs typeface="Consolas"/>
              </a:rPr>
              <a:t>upper</a:t>
            </a:r>
            <a:r>
              <a:rPr lang="pl-PL" sz="2400" dirty="0" smtClean="0">
                <a:solidFill>
                  <a:srgbClr val="FF0000"/>
                </a:solidFill>
                <a:latin typeface="Consolas"/>
                <a:cs typeface="Consolas"/>
              </a:rPr>
              <a:t>()</a:t>
            </a:r>
            <a:br>
              <a:rPr lang="pl-PL" sz="2400" dirty="0" smtClean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pl-PL" sz="2400" dirty="0" smtClean="0">
                <a:solidFill>
                  <a:srgbClr val="FF0000"/>
                </a:solidFill>
                <a:latin typeface="Consolas"/>
                <a:cs typeface="Consolas"/>
              </a:rPr>
              <a:t>Wąż </a:t>
            </a:r>
            <a:r>
              <a:rPr lang="pl-PL" sz="2400" dirty="0" err="1">
                <a:solidFill>
                  <a:srgbClr val="FF0000"/>
                </a:solidFill>
                <a:latin typeface="Consolas"/>
                <a:cs typeface="Consolas"/>
              </a:rPr>
              <a:t>UKąSIł</a:t>
            </a:r>
            <a:r>
              <a:rPr lang="pl-PL" sz="240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pl-PL" sz="2400" dirty="0" err="1" smtClean="0">
                <a:solidFill>
                  <a:srgbClr val="FF0000"/>
                </a:solidFill>
                <a:latin typeface="Consolas"/>
                <a:cs typeface="Consolas"/>
              </a:rPr>
              <a:t>źREBIę</a:t>
            </a:r>
            <a:r>
              <a:rPr lang="pl-PL" sz="2400" dirty="0" smtClean="0">
                <a:solidFill>
                  <a:srgbClr val="FF0000"/>
                </a:solidFill>
                <a:latin typeface="Consolas"/>
                <a:cs typeface="Consolas"/>
              </a:rPr>
              <a:t/>
            </a:r>
            <a:br>
              <a:rPr lang="pl-PL" sz="2400" dirty="0" smtClean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pl-PL" sz="2400" dirty="0" smtClean="0">
                <a:solidFill>
                  <a:srgbClr val="FF0000"/>
                </a:solidFill>
                <a:latin typeface="Consolas"/>
                <a:cs typeface="Consolas"/>
              </a:rPr>
              <a:t>&gt;&gt;&gt; </a:t>
            </a:r>
            <a:r>
              <a:rPr lang="pl-PL" sz="2400" dirty="0">
                <a:solidFill>
                  <a:srgbClr val="FF0000"/>
                </a:solidFill>
                <a:latin typeface="Consolas"/>
                <a:cs typeface="Consolas"/>
              </a:rPr>
              <a:t>len('Wąż ukąsił źrebię</a:t>
            </a:r>
            <a:r>
              <a:rPr lang="pl-PL" sz="2400" dirty="0" smtClean="0">
                <a:solidFill>
                  <a:srgbClr val="FF0000"/>
                </a:solidFill>
                <a:latin typeface="Consolas"/>
                <a:cs typeface="Consolas"/>
              </a:rPr>
              <a:t>')</a:t>
            </a:r>
            <a:br>
              <a:rPr lang="pl-PL" sz="2400" dirty="0" smtClean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pl-PL" sz="2400" dirty="0" smtClean="0">
                <a:solidFill>
                  <a:srgbClr val="FF0000"/>
                </a:solidFill>
                <a:latin typeface="Consolas"/>
                <a:cs typeface="Consolas"/>
              </a:rPr>
              <a:t>23</a:t>
            </a:r>
            <a:endParaRPr lang="pl-PL" sz="240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31177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</a:t>
            </a:r>
            <a:r>
              <a:rPr lang="en-US" dirty="0" smtClean="0"/>
              <a:t>transmission (again)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195079"/>
      </p:ext>
    </p:extLst>
  </p:cSld>
  <p:clrMapOvr>
    <a:masterClrMapping/>
  </p:clrMapOvr>
  <p:transition xmlns:p14="http://schemas.microsoft.com/office/powerpoint/2010/main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Text</a:t>
            </a:r>
            <a:r>
              <a:rPr lang="pl-PL" dirty="0" smtClean="0"/>
              <a:t> </a:t>
            </a:r>
            <a:r>
              <a:rPr lang="pl-PL" dirty="0" err="1" smtClean="0"/>
              <a:t>transmission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610199" y="1028825"/>
            <a:ext cx="5581816" cy="3888220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Wąż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FFFF00"/>
                </a:solidFill>
                <a:latin typeface="Arial"/>
                <a:cs typeface="Arial"/>
              </a:rPr>
              <a:t>U+0057 </a:t>
            </a:r>
            <a:r>
              <a:rPr lang="pl-PL" sz="1800" dirty="0" smtClean="0">
                <a:solidFill>
                  <a:srgbClr val="00B050"/>
                </a:solidFill>
                <a:latin typeface="Arial"/>
                <a:cs typeface="Arial"/>
              </a:rPr>
              <a:t>U+0105 </a:t>
            </a:r>
            <a:r>
              <a:rPr lang="pl-PL" sz="1800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Arial"/>
                <a:cs typeface="Arial"/>
              </a:rPr>
              <a:t>U+017C</a:t>
            </a: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ukąsił</a:t>
            </a:r>
            <a:endParaRPr lang="pl-PL" dirty="0">
              <a:latin typeface="Arial Black"/>
              <a:cs typeface="Arial Black"/>
            </a:endParaRPr>
          </a:p>
          <a:p>
            <a:pPr marL="0" indent="0">
              <a:buNone/>
            </a:pPr>
            <a:r>
              <a:rPr lang="pl-PL" sz="1800" dirty="0">
                <a:latin typeface="Arial"/>
                <a:cs typeface="Arial"/>
              </a:rPr>
              <a:t>U+</a:t>
            </a:r>
            <a:r>
              <a:rPr lang="pl-PL" sz="1800" dirty="0" smtClean="0">
                <a:latin typeface="Arial"/>
                <a:cs typeface="Arial"/>
              </a:rPr>
              <a:t>0075 </a:t>
            </a:r>
            <a:r>
              <a:rPr lang="pl-PL" sz="1800" dirty="0">
                <a:latin typeface="Arial"/>
                <a:cs typeface="Arial"/>
              </a:rPr>
              <a:t>U+</a:t>
            </a:r>
            <a:r>
              <a:rPr lang="pl-PL" sz="1800" dirty="0" smtClean="0">
                <a:latin typeface="Arial"/>
                <a:cs typeface="Arial"/>
              </a:rPr>
              <a:t>006B </a:t>
            </a:r>
            <a:r>
              <a:rPr lang="pl-PL" sz="1800" dirty="0" smtClean="0">
                <a:solidFill>
                  <a:srgbClr val="00B050"/>
                </a:solidFill>
                <a:latin typeface="Arial"/>
                <a:cs typeface="Arial"/>
              </a:rPr>
              <a:t>U+0105</a:t>
            </a:r>
            <a:r>
              <a:rPr lang="pl-PL" sz="1800" dirty="0" smtClean="0">
                <a:latin typeface="Arial"/>
                <a:cs typeface="Arial"/>
              </a:rPr>
              <a:t> U+0073 U+0069 U+0142</a:t>
            </a:r>
            <a:endParaRPr lang="pl-PL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źrebię</a:t>
            </a:r>
            <a:endParaRPr lang="pl-PL" dirty="0">
              <a:latin typeface="Arial Black"/>
              <a:cs typeface="Arial Black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B0F0"/>
                </a:solidFill>
                <a:latin typeface="Arial"/>
                <a:cs typeface="Arial"/>
              </a:rPr>
              <a:t>U</a:t>
            </a:r>
            <a:r>
              <a:rPr lang="pl-PL" sz="1800" dirty="0" smtClean="0">
                <a:solidFill>
                  <a:srgbClr val="00B0F0"/>
                </a:solidFill>
                <a:latin typeface="Arial"/>
                <a:cs typeface="Arial"/>
              </a:rPr>
              <a:t>+017A</a:t>
            </a:r>
            <a:r>
              <a:rPr lang="pl-PL" sz="1800" dirty="0" smtClean="0">
                <a:latin typeface="Arial"/>
                <a:cs typeface="Arial"/>
              </a:rPr>
              <a:t> U+0072 U+0065 U+0062 U+0069 U+0119</a:t>
            </a:r>
            <a:endParaRPr lang="pl-PL" sz="1800" dirty="0">
              <a:latin typeface="Arial"/>
              <a:cs typeface="Arial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err="1" smtClean="0"/>
              <a:t>Unicode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points</a:t>
            </a:r>
            <a:r>
              <a:rPr lang="pl-PL" dirty="0" smtClean="0"/>
              <a:t> </a:t>
            </a:r>
            <a:r>
              <a:rPr lang="pl-PL" dirty="0" err="1" smtClean="0"/>
              <a:t>cannot</a:t>
            </a:r>
            <a:r>
              <a:rPr lang="pl-PL" dirty="0" smtClean="0"/>
              <a:t> be </a:t>
            </a:r>
            <a:r>
              <a:rPr lang="pl-PL" dirty="0" err="1" smtClean="0"/>
              <a:t>stored</a:t>
            </a:r>
            <a:r>
              <a:rPr lang="pl-PL" dirty="0" smtClean="0"/>
              <a:t> on </a:t>
            </a:r>
            <a:r>
              <a:rPr lang="pl-PL" dirty="0" err="1" smtClean="0"/>
              <a:t>disk</a:t>
            </a:r>
            <a:r>
              <a:rPr lang="pl-PL" dirty="0" smtClean="0"/>
              <a:t> </a:t>
            </a:r>
            <a:r>
              <a:rPr lang="pl-PL" dirty="0" err="1" smtClean="0"/>
              <a:t>or</a:t>
            </a:r>
            <a:r>
              <a:rPr lang="pl-PL" dirty="0" smtClean="0"/>
              <a:t> </a:t>
            </a:r>
            <a:r>
              <a:rPr lang="pl-PL" dirty="0" err="1" smtClean="0"/>
              <a:t>transferred</a:t>
            </a:r>
            <a:r>
              <a:rPr lang="pl-PL" dirty="0" smtClean="0"/>
              <a:t> </a:t>
            </a:r>
            <a:r>
              <a:rPr lang="pl-PL" dirty="0" err="1" smtClean="0"/>
              <a:t>over</a:t>
            </a:r>
            <a:r>
              <a:rPr lang="pl-PL" dirty="0" smtClean="0"/>
              <a:t> the network. We </a:t>
            </a:r>
            <a:r>
              <a:rPr lang="pl-PL" dirty="0" err="1" smtClean="0"/>
              <a:t>need</a:t>
            </a:r>
            <a:r>
              <a:rPr lang="pl-PL" dirty="0" smtClean="0"/>
              <a:t> </a:t>
            </a:r>
            <a:r>
              <a:rPr lang="pl-PL" dirty="0" err="1" smtClean="0"/>
              <a:t>an</a:t>
            </a:r>
            <a:r>
              <a:rPr lang="pl-PL" dirty="0" smtClean="0"/>
              <a:t> </a:t>
            </a:r>
            <a:r>
              <a:rPr lang="pl-PL" dirty="0" err="1" smtClean="0"/>
              <a:t>encoding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9506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Text</a:t>
            </a:r>
            <a:r>
              <a:rPr lang="pl-PL" dirty="0"/>
              <a:t> </a:t>
            </a:r>
            <a:r>
              <a:rPr lang="pl-PL" dirty="0" err="1"/>
              <a:t>transmission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610199" y="1028825"/>
            <a:ext cx="5581816" cy="3888220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Wąż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FFFF00"/>
                </a:solidFill>
                <a:latin typeface="Arial"/>
                <a:cs typeface="Arial"/>
              </a:rPr>
              <a:t>0x57 </a:t>
            </a:r>
            <a:r>
              <a:rPr lang="pl-PL" sz="1800" dirty="0" smtClean="0">
                <a:solidFill>
                  <a:srgbClr val="00B050"/>
                </a:solidFill>
                <a:latin typeface="Arial"/>
                <a:cs typeface="Arial"/>
              </a:rPr>
              <a:t>0xB1</a:t>
            </a:r>
            <a:r>
              <a:rPr lang="pl-PL" sz="1800" dirty="0" smtClean="0">
                <a:latin typeface="Arial"/>
                <a:cs typeface="Arial"/>
              </a:rPr>
              <a:t> </a:t>
            </a:r>
            <a:r>
              <a:rPr lang="pl-PL" sz="1800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Arial"/>
                <a:cs typeface="Arial"/>
              </a:rPr>
              <a:t>0xBF</a:t>
            </a: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ukąsił</a:t>
            </a:r>
            <a:endParaRPr lang="pl-PL" dirty="0">
              <a:latin typeface="Arial Black"/>
              <a:cs typeface="Arial Black"/>
            </a:endParaRPr>
          </a:p>
          <a:p>
            <a:pPr marL="0" indent="0">
              <a:buNone/>
            </a:pPr>
            <a:r>
              <a:rPr lang="pl-PL" sz="1800" dirty="0" smtClean="0">
                <a:latin typeface="Arial"/>
                <a:cs typeface="Arial"/>
              </a:rPr>
              <a:t>0x75 0x6B </a:t>
            </a:r>
            <a:r>
              <a:rPr lang="pl-PL" sz="1800" dirty="0" smtClean="0">
                <a:solidFill>
                  <a:srgbClr val="00B050"/>
                </a:solidFill>
                <a:latin typeface="Arial"/>
                <a:cs typeface="Arial"/>
              </a:rPr>
              <a:t>0xB1</a:t>
            </a:r>
            <a:r>
              <a:rPr lang="pl-PL" sz="1800" dirty="0" smtClean="0">
                <a:latin typeface="Arial"/>
                <a:cs typeface="Arial"/>
              </a:rPr>
              <a:t> 0x73 0x69 0xB3</a:t>
            </a: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źrebię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B0F0"/>
                </a:solidFill>
                <a:latin typeface="Arial"/>
                <a:cs typeface="Arial"/>
              </a:rPr>
              <a:t>0xBC</a:t>
            </a:r>
            <a:r>
              <a:rPr lang="pl-PL" sz="1800" dirty="0" smtClean="0">
                <a:latin typeface="Arial"/>
                <a:cs typeface="Arial"/>
              </a:rPr>
              <a:t> 0x72 0x65 0x62 0x69 0xEA</a:t>
            </a:r>
            <a:endParaRPr lang="pl-PL" sz="1800" dirty="0">
              <a:latin typeface="Arial"/>
              <a:cs typeface="Arial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smtClean="0"/>
              <a:t>ISO-8859-2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68369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Text</a:t>
            </a:r>
            <a:r>
              <a:rPr lang="pl-PL" dirty="0"/>
              <a:t> </a:t>
            </a:r>
            <a:r>
              <a:rPr lang="pl-PL" dirty="0" err="1"/>
              <a:t>transmission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610199" y="1028825"/>
            <a:ext cx="5581816" cy="3888220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Wąż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FFFF00"/>
                </a:solidFill>
                <a:latin typeface="Arial"/>
                <a:cs typeface="Arial"/>
              </a:rPr>
              <a:t>0x57 </a:t>
            </a:r>
            <a:r>
              <a:rPr lang="pl-PL" sz="1800" dirty="0" smtClean="0">
                <a:solidFill>
                  <a:srgbClr val="00B050"/>
                </a:solidFill>
                <a:latin typeface="Arial"/>
                <a:cs typeface="Arial"/>
              </a:rPr>
              <a:t>0xB9</a:t>
            </a:r>
            <a:r>
              <a:rPr lang="pl-PL" sz="1800" dirty="0" smtClean="0">
                <a:latin typeface="Arial"/>
                <a:cs typeface="Arial"/>
              </a:rPr>
              <a:t> </a:t>
            </a:r>
            <a:r>
              <a:rPr lang="pl-PL" sz="1800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Arial"/>
                <a:cs typeface="Arial"/>
              </a:rPr>
              <a:t>0xBF</a:t>
            </a: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ukąsił</a:t>
            </a:r>
          </a:p>
          <a:p>
            <a:pPr marL="0" indent="0">
              <a:buNone/>
            </a:pPr>
            <a:r>
              <a:rPr lang="pl-PL" sz="1800" dirty="0" smtClean="0">
                <a:latin typeface="Arial"/>
                <a:cs typeface="Arial"/>
              </a:rPr>
              <a:t>0x75 0x6B </a:t>
            </a:r>
            <a:r>
              <a:rPr lang="pl-PL" sz="1800" dirty="0" smtClean="0">
                <a:solidFill>
                  <a:srgbClr val="00B050"/>
                </a:solidFill>
                <a:latin typeface="Arial"/>
                <a:cs typeface="Arial"/>
              </a:rPr>
              <a:t>0xB9</a:t>
            </a:r>
            <a:r>
              <a:rPr lang="pl-PL" sz="1800" dirty="0" smtClean="0">
                <a:latin typeface="Arial"/>
                <a:cs typeface="Arial"/>
              </a:rPr>
              <a:t> 0x73 0x69 0xB3</a:t>
            </a: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źrebię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B0F0"/>
                </a:solidFill>
                <a:latin typeface="Arial"/>
                <a:cs typeface="Arial"/>
              </a:rPr>
              <a:t>0x9F</a:t>
            </a:r>
            <a:r>
              <a:rPr lang="pl-PL" sz="1800" dirty="0" smtClean="0">
                <a:latin typeface="Arial"/>
                <a:cs typeface="Arial"/>
              </a:rPr>
              <a:t> 0x72 0x65 0x62 0x69 0xEA</a:t>
            </a:r>
            <a:endParaRPr lang="pl-PL" sz="1800" dirty="0">
              <a:latin typeface="Arial"/>
              <a:cs typeface="Arial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smtClean="0"/>
              <a:t>Windows 1250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382807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</a:t>
            </a:r>
            <a:r>
              <a:rPr lang="pl-PL" dirty="0" err="1" smtClean="0"/>
              <a:t>ukasz</a:t>
            </a:r>
            <a:r>
              <a:rPr lang="pl-PL" dirty="0" smtClean="0"/>
              <a:t> Langa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900000">
            <a:off x="3408340" y="1397365"/>
            <a:ext cx="5263947" cy="5077623"/>
          </a:xfrm>
        </p:spPr>
        <p:txBody>
          <a:bodyPr/>
          <a:lstStyle/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 err="1" smtClean="0"/>
              <a:t>ambv</a:t>
            </a:r>
            <a:r>
              <a:rPr lang="pl-PL" dirty="0" smtClean="0"/>
              <a:t> @ #</a:t>
            </a:r>
            <a:r>
              <a:rPr lang="pl-PL" dirty="0" err="1" smtClean="0"/>
              <a:t>python</a:t>
            </a:r>
            <a:endParaRPr lang="pl-PL" dirty="0" smtClean="0"/>
          </a:p>
          <a:p>
            <a:pPr marL="0" indent="0">
              <a:buNone/>
            </a:pPr>
            <a:r>
              <a:rPr lang="pl-PL" sz="2000" dirty="0" err="1" smtClean="0"/>
              <a:t>fb.me</a:t>
            </a:r>
            <a:r>
              <a:rPr lang="pl-PL" sz="2000" dirty="0" smtClean="0"/>
              <a:t>/</a:t>
            </a:r>
            <a:r>
              <a:rPr lang="pl-PL" sz="2000" dirty="0" err="1" smtClean="0"/>
              <a:t>ambv</a:t>
            </a:r>
            <a:endParaRPr lang="pl-PL" sz="2000" dirty="0" smtClean="0"/>
          </a:p>
          <a:p>
            <a:pPr marL="0" indent="0">
              <a:buNone/>
            </a:pPr>
            <a:r>
              <a:rPr lang="pl-PL" sz="2000" dirty="0" smtClean="0"/>
              <a:t>@</a:t>
            </a:r>
            <a:r>
              <a:rPr lang="pl-PL" sz="2000" dirty="0" err="1" smtClean="0"/>
              <a:t>llanga</a:t>
            </a:r>
            <a:endParaRPr lang="pl-PL" sz="2000" dirty="0" smtClean="0"/>
          </a:p>
          <a:p>
            <a:pPr marL="0" indent="0">
              <a:buNone/>
            </a:pPr>
            <a:r>
              <a:rPr lang="pl-PL" sz="2000" dirty="0" err="1" smtClean="0"/>
              <a:t>lukasz@langa.pl</a:t>
            </a:r>
            <a:endParaRPr lang="pl-PL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4759">
            <a:off x="3875981" y="1111764"/>
            <a:ext cx="2738718" cy="27387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4103256">
            <a:off x="1980365" y="4380255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dirty="0" smtClean="0"/>
              <a:t>–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55" y="713232"/>
            <a:ext cx="4471548" cy="2443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773" y="3511729"/>
            <a:ext cx="5749080" cy="264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043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Text</a:t>
            </a:r>
            <a:r>
              <a:rPr lang="pl-PL" dirty="0"/>
              <a:t> </a:t>
            </a:r>
            <a:r>
              <a:rPr lang="pl-PL" dirty="0" err="1"/>
              <a:t>transmission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601018" y="959100"/>
            <a:ext cx="6120621" cy="3888220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Wąż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FFFF00"/>
                </a:solidFill>
                <a:latin typeface="Arial"/>
                <a:cs typeface="Arial"/>
              </a:rPr>
              <a:t>0x57 0x0 </a:t>
            </a:r>
            <a:r>
              <a:rPr lang="pl-PL" sz="1800" dirty="0">
                <a:solidFill>
                  <a:srgbClr val="00B050"/>
                </a:solidFill>
                <a:latin typeface="Arial"/>
                <a:cs typeface="Arial"/>
              </a:rPr>
              <a:t>0x5 0x1 </a:t>
            </a:r>
            <a:r>
              <a:rPr lang="pl-PL" sz="1800" dirty="0">
                <a:solidFill>
                  <a:schemeClr val="bg2">
                    <a:lumMod val="25000"/>
                    <a:lumOff val="75000"/>
                  </a:schemeClr>
                </a:solidFill>
                <a:latin typeface="Arial"/>
                <a:cs typeface="Arial"/>
              </a:rPr>
              <a:t>0x7C </a:t>
            </a:r>
            <a:r>
              <a:rPr lang="pl-PL" sz="1800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Arial"/>
                <a:cs typeface="Arial"/>
              </a:rPr>
              <a:t>0x1</a:t>
            </a: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ukąsił</a:t>
            </a:r>
          </a:p>
          <a:p>
            <a:pPr marL="0" indent="0">
              <a:buNone/>
            </a:pPr>
            <a:r>
              <a:rPr lang="pl-PL" sz="1800" dirty="0">
                <a:latin typeface="Arial"/>
                <a:cs typeface="Arial"/>
              </a:rPr>
              <a:t>0x75 0x0 0x6B 0x0 </a:t>
            </a:r>
            <a:r>
              <a:rPr lang="pl-PL" sz="1800" dirty="0">
                <a:solidFill>
                  <a:srgbClr val="00B050"/>
                </a:solidFill>
                <a:latin typeface="Arial"/>
                <a:cs typeface="Arial"/>
              </a:rPr>
              <a:t>0x5 0x1 </a:t>
            </a:r>
            <a:r>
              <a:rPr lang="pl-PL" sz="1800" dirty="0">
                <a:latin typeface="Arial"/>
                <a:cs typeface="Arial"/>
              </a:rPr>
              <a:t>0x73 0x0 0x69 0x0 0x42 </a:t>
            </a:r>
            <a:r>
              <a:rPr lang="pl-PL" sz="1800" dirty="0" smtClean="0">
                <a:latin typeface="Arial"/>
                <a:cs typeface="Arial"/>
              </a:rPr>
              <a:t>0x1</a:t>
            </a: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źrebię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B0F0"/>
                </a:solidFill>
                <a:latin typeface="Arial"/>
                <a:cs typeface="Arial"/>
              </a:rPr>
              <a:t>0x7A 0x1 </a:t>
            </a:r>
            <a:r>
              <a:rPr lang="pl-PL" sz="1800" dirty="0">
                <a:latin typeface="Arial"/>
                <a:cs typeface="Arial"/>
              </a:rPr>
              <a:t>0x72 0x0 0x65 0x0 0x62 0x0 0x69 0x0 0x19 0x1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smtClean="0"/>
              <a:t>UTF-16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89805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Text</a:t>
            </a:r>
            <a:r>
              <a:rPr lang="pl-PL" dirty="0"/>
              <a:t> </a:t>
            </a:r>
            <a:r>
              <a:rPr lang="pl-PL" dirty="0" err="1"/>
              <a:t>transmission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601018" y="959100"/>
            <a:ext cx="6120621" cy="3888220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Wąż</a:t>
            </a:r>
          </a:p>
          <a:p>
            <a:pPr marL="0" indent="0">
              <a:buNone/>
            </a:pPr>
            <a:r>
              <a:rPr lang="pl-PL" sz="1800" b="1" dirty="0">
                <a:solidFill>
                  <a:schemeClr val="bg2">
                    <a:lumMod val="25000"/>
                    <a:lumOff val="75000"/>
                  </a:schemeClr>
                </a:solidFill>
                <a:latin typeface="Arial"/>
                <a:cs typeface="Arial"/>
              </a:rPr>
              <a:t>0x57 0x0 </a:t>
            </a:r>
            <a:r>
              <a:rPr lang="pl-PL" sz="1800" dirty="0">
                <a:latin typeface="Arial"/>
                <a:cs typeface="Arial"/>
              </a:rPr>
              <a:t>0x5 0x1 0x7C </a:t>
            </a:r>
            <a:r>
              <a:rPr lang="pl-PL" sz="1800" dirty="0" smtClean="0">
                <a:latin typeface="Arial"/>
                <a:cs typeface="Arial"/>
              </a:rPr>
              <a:t>0x1</a:t>
            </a: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ukąsił</a:t>
            </a:r>
          </a:p>
          <a:p>
            <a:pPr marL="0" indent="0">
              <a:buNone/>
            </a:pPr>
            <a:r>
              <a:rPr lang="pl-PL" sz="1800" dirty="0">
                <a:latin typeface="Arial"/>
                <a:cs typeface="Arial"/>
              </a:rPr>
              <a:t>0x75 0x0 0x6B 0x0 0x5 0x1 0x73 0x0 0x69 0x0 0x42 </a:t>
            </a:r>
            <a:r>
              <a:rPr lang="pl-PL" sz="1800" dirty="0" smtClean="0">
                <a:latin typeface="Arial"/>
                <a:cs typeface="Arial"/>
              </a:rPr>
              <a:t>0x1</a:t>
            </a: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źrebię</a:t>
            </a:r>
          </a:p>
          <a:p>
            <a:pPr marL="0" indent="0">
              <a:buNone/>
            </a:pPr>
            <a:r>
              <a:rPr lang="pl-PL" sz="1800" dirty="0">
                <a:latin typeface="Arial"/>
                <a:cs typeface="Arial"/>
              </a:rPr>
              <a:t>0x7A 0x1 0x72 0x0 0x65 0x0 0x62 0x0 0x69 0x0 0x19 0x1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smtClean="0"/>
              <a:t>UTF-16</a:t>
            </a:r>
            <a:endParaRPr lang="pl-PL" dirty="0"/>
          </a:p>
        </p:txBody>
      </p:sp>
      <p:sp>
        <p:nvSpPr>
          <p:cNvPr id="5" name="PoleTekstowe 4"/>
          <p:cNvSpPr txBox="1"/>
          <p:nvPr/>
        </p:nvSpPr>
        <p:spPr>
          <a:xfrm>
            <a:off x="244489" y="3663225"/>
            <a:ext cx="8657415" cy="2308324"/>
          </a:xfrm>
          <a:prstGeom prst="rect">
            <a:avLst/>
          </a:prstGeom>
          <a:solidFill>
            <a:schemeClr val="bg2"/>
          </a:solidFill>
          <a:ln w="38100" cap="rnd" cmpd="sng">
            <a:solidFill>
              <a:schemeClr val="accent1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pl-PL" sz="2400" b="1" dirty="0" err="1" smtClean="0"/>
              <a:t>Why</a:t>
            </a:r>
            <a:r>
              <a:rPr lang="pl-PL" sz="2400" b="1" dirty="0" smtClean="0"/>
              <a:t> 0x57 0x00 and not 0x00 0x57?</a:t>
            </a:r>
          </a:p>
          <a:p>
            <a:endParaRPr lang="pl-PL" sz="2400" dirty="0"/>
          </a:p>
          <a:p>
            <a:r>
              <a:rPr lang="pl-PL" sz="2400" dirty="0" err="1" smtClean="0"/>
              <a:t>There’s</a:t>
            </a:r>
            <a:r>
              <a:rPr lang="pl-PL" sz="2400" dirty="0" smtClean="0"/>
              <a:t> </a:t>
            </a:r>
            <a:r>
              <a:rPr lang="pl-PL" sz="2400" dirty="0" err="1" smtClean="0"/>
              <a:t>just</a:t>
            </a:r>
            <a:r>
              <a:rPr lang="pl-PL" sz="2400" dirty="0" smtClean="0"/>
              <a:t> </a:t>
            </a:r>
            <a:r>
              <a:rPr lang="pl-PL" sz="2400" dirty="0" err="1" smtClean="0"/>
              <a:t>two</a:t>
            </a:r>
            <a:r>
              <a:rPr lang="pl-PL" sz="2400" dirty="0" smtClean="0"/>
              <a:t> </a:t>
            </a:r>
            <a:r>
              <a:rPr lang="pl-PL" sz="2400" dirty="0" err="1" smtClean="0"/>
              <a:t>options</a:t>
            </a:r>
            <a:r>
              <a:rPr lang="pl-PL" sz="2400" dirty="0" smtClean="0"/>
              <a:t>. </a:t>
            </a:r>
            <a:r>
              <a:rPr lang="pl-PL" sz="2400" dirty="0" err="1" smtClean="0"/>
              <a:t>You</a:t>
            </a:r>
            <a:r>
              <a:rPr lang="pl-PL" sz="2400" dirty="0" smtClean="0"/>
              <a:t> </a:t>
            </a:r>
            <a:r>
              <a:rPr lang="pl-PL" sz="2400" dirty="0" err="1" smtClean="0"/>
              <a:t>know</a:t>
            </a:r>
            <a:r>
              <a:rPr lang="pl-PL" sz="2400" dirty="0" smtClean="0"/>
              <a:t> </a:t>
            </a:r>
            <a:r>
              <a:rPr lang="pl-PL" sz="2400" dirty="0" err="1" smtClean="0"/>
              <a:t>which</a:t>
            </a:r>
            <a:r>
              <a:rPr lang="pl-PL" sz="2400" dirty="0" smtClean="0"/>
              <a:t> was </a:t>
            </a:r>
            <a:r>
              <a:rPr lang="pl-PL" sz="2400" dirty="0" err="1" smtClean="0"/>
              <a:t>chosen</a:t>
            </a:r>
            <a:r>
              <a:rPr lang="pl-PL" sz="2400" dirty="0" smtClean="0"/>
              <a:t> by the </a:t>
            </a:r>
            <a:r>
              <a:rPr lang="pl-PL" sz="2400" dirty="0" err="1" smtClean="0"/>
              <a:t>presence</a:t>
            </a:r>
            <a:r>
              <a:rPr lang="pl-PL" sz="2400" dirty="0" smtClean="0"/>
              <a:t> of a </a:t>
            </a:r>
            <a:r>
              <a:rPr lang="pl-PL" sz="2400" b="1" dirty="0" err="1" smtClean="0"/>
              <a:t>Byte</a:t>
            </a:r>
            <a:r>
              <a:rPr lang="pl-PL" sz="2400" b="1" dirty="0" smtClean="0"/>
              <a:t>-Order Mark</a:t>
            </a:r>
            <a:r>
              <a:rPr lang="pl-PL" sz="2400" dirty="0" smtClean="0"/>
              <a:t> </a:t>
            </a:r>
            <a:r>
              <a:rPr lang="pl-PL" sz="2400" dirty="0" err="1" smtClean="0"/>
              <a:t>at</a:t>
            </a:r>
            <a:r>
              <a:rPr lang="pl-PL" sz="2400" dirty="0" smtClean="0"/>
              <a:t> the start of the string:</a:t>
            </a:r>
          </a:p>
          <a:p>
            <a:endParaRPr lang="pl-PL" sz="2400" dirty="0"/>
          </a:p>
          <a:p>
            <a:r>
              <a:rPr lang="pl-PL" sz="2400" dirty="0" smtClean="0"/>
              <a:t>0xFF 0xFE (LE)   </a:t>
            </a:r>
            <a:r>
              <a:rPr lang="pl-PL" sz="2400" dirty="0" err="1" smtClean="0"/>
              <a:t>or</a:t>
            </a:r>
            <a:r>
              <a:rPr lang="pl-PL" sz="2400" dirty="0" smtClean="0"/>
              <a:t>   0xFE 0xFF (BE)</a:t>
            </a:r>
          </a:p>
        </p:txBody>
      </p:sp>
    </p:spTree>
    <p:extLst>
      <p:ext uri="{BB962C8B-B14F-4D97-AF65-F5344CB8AC3E}">
        <p14:creationId xmlns:p14="http://schemas.microsoft.com/office/powerpoint/2010/main" val="3329557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Text</a:t>
            </a:r>
            <a:r>
              <a:rPr lang="pl-PL" dirty="0"/>
              <a:t> </a:t>
            </a:r>
            <a:r>
              <a:rPr lang="pl-PL" dirty="0" err="1"/>
              <a:t>transmission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601018" y="959100"/>
            <a:ext cx="6120621" cy="3888220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Wąż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FFFF00"/>
                </a:solidFill>
                <a:latin typeface="Arial"/>
                <a:cs typeface="Arial"/>
              </a:rPr>
              <a:t>0x57 0x0 </a:t>
            </a:r>
            <a:r>
              <a:rPr lang="pl-PL" sz="1800" dirty="0">
                <a:solidFill>
                  <a:srgbClr val="00B050"/>
                </a:solidFill>
                <a:latin typeface="Arial"/>
                <a:cs typeface="Arial"/>
              </a:rPr>
              <a:t>0x5 0x1 </a:t>
            </a:r>
            <a:r>
              <a:rPr lang="pl-PL" sz="1800" dirty="0">
                <a:solidFill>
                  <a:schemeClr val="bg2">
                    <a:lumMod val="25000"/>
                    <a:lumOff val="75000"/>
                  </a:schemeClr>
                </a:solidFill>
                <a:latin typeface="Arial"/>
                <a:cs typeface="Arial"/>
              </a:rPr>
              <a:t>0x7C </a:t>
            </a:r>
            <a:r>
              <a:rPr lang="pl-PL" sz="1800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Arial"/>
                <a:cs typeface="Arial"/>
              </a:rPr>
              <a:t>0x1</a:t>
            </a: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ukąsił</a:t>
            </a:r>
          </a:p>
          <a:p>
            <a:pPr marL="0" indent="0">
              <a:buNone/>
            </a:pPr>
            <a:r>
              <a:rPr lang="pl-PL" sz="1800" dirty="0">
                <a:latin typeface="Arial"/>
                <a:cs typeface="Arial"/>
              </a:rPr>
              <a:t>0x75 0x0 0x6B 0x0 </a:t>
            </a:r>
            <a:r>
              <a:rPr lang="pl-PL" sz="1800" dirty="0">
                <a:solidFill>
                  <a:srgbClr val="00B050"/>
                </a:solidFill>
                <a:latin typeface="Arial"/>
                <a:cs typeface="Arial"/>
              </a:rPr>
              <a:t>0x5 0x1 </a:t>
            </a:r>
            <a:r>
              <a:rPr lang="pl-PL" sz="1800" dirty="0">
                <a:latin typeface="Arial"/>
                <a:cs typeface="Arial"/>
              </a:rPr>
              <a:t>0x73 0x0 0x69 0x0 0x42 </a:t>
            </a:r>
            <a:r>
              <a:rPr lang="pl-PL" sz="1800" dirty="0" smtClean="0">
                <a:latin typeface="Arial"/>
                <a:cs typeface="Arial"/>
              </a:rPr>
              <a:t>0x1</a:t>
            </a: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źrebię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B0F0"/>
                </a:solidFill>
                <a:latin typeface="Arial"/>
                <a:cs typeface="Arial"/>
              </a:rPr>
              <a:t>0x7A 0x1 </a:t>
            </a:r>
            <a:r>
              <a:rPr lang="pl-PL" sz="1800" dirty="0">
                <a:latin typeface="Arial"/>
                <a:cs typeface="Arial"/>
              </a:rPr>
              <a:t>0x72 0x0 0x65 0x0 0x62 0x0 0x69 0x0 0x19 0x1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smtClean="0"/>
              <a:t>UTF-16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5141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Text</a:t>
            </a:r>
            <a:r>
              <a:rPr lang="pl-PL" dirty="0"/>
              <a:t> </a:t>
            </a:r>
            <a:r>
              <a:rPr lang="pl-PL" dirty="0" err="1"/>
              <a:t>transmission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601018" y="959100"/>
            <a:ext cx="6120621" cy="3888220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Wąż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  <a:latin typeface="Arial"/>
                <a:cs typeface="Arial"/>
              </a:rPr>
              <a:t>0x57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Arial"/>
                <a:cs typeface="Arial"/>
              </a:rPr>
              <a:t>0xC4 0x85 </a:t>
            </a:r>
            <a:r>
              <a:rPr lang="en-US" sz="1800" dirty="0">
                <a:solidFill>
                  <a:schemeClr val="bg2">
                    <a:lumMod val="25000"/>
                    <a:lumOff val="75000"/>
                  </a:schemeClr>
                </a:solidFill>
                <a:latin typeface="Arial"/>
                <a:cs typeface="Arial"/>
              </a:rPr>
              <a:t>0xC5 </a:t>
            </a:r>
            <a:r>
              <a:rPr lang="en-US" sz="1800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Arial"/>
                <a:cs typeface="Arial"/>
              </a:rPr>
              <a:t>0xBC</a:t>
            </a:r>
            <a:endParaRPr lang="pl-PL" sz="1800" dirty="0" smtClean="0">
              <a:solidFill>
                <a:schemeClr val="bg2">
                  <a:lumMod val="25000"/>
                  <a:lumOff val="75000"/>
                </a:schemeClr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ukąsił</a:t>
            </a:r>
          </a:p>
          <a:p>
            <a:pPr marL="0" indent="0">
              <a:buNone/>
            </a:pPr>
            <a:r>
              <a:rPr lang="pl-PL" sz="1800" dirty="0">
                <a:latin typeface="Arial"/>
                <a:cs typeface="Arial"/>
              </a:rPr>
              <a:t>0x75 0x6B </a:t>
            </a:r>
            <a:r>
              <a:rPr lang="pl-PL" sz="1800" dirty="0">
                <a:solidFill>
                  <a:srgbClr val="00B050"/>
                </a:solidFill>
                <a:latin typeface="Arial"/>
                <a:cs typeface="Arial"/>
              </a:rPr>
              <a:t>0xC4 0x85 </a:t>
            </a:r>
            <a:r>
              <a:rPr lang="pl-PL" sz="1800" dirty="0">
                <a:latin typeface="Arial"/>
                <a:cs typeface="Arial"/>
              </a:rPr>
              <a:t>0x73 0x69 0xC5 </a:t>
            </a:r>
            <a:r>
              <a:rPr lang="pl-PL" sz="1800" dirty="0" smtClean="0">
                <a:latin typeface="Arial"/>
                <a:cs typeface="Arial"/>
              </a:rPr>
              <a:t>0x82</a:t>
            </a: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źrebię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B0F0"/>
                </a:solidFill>
                <a:latin typeface="Arial"/>
                <a:cs typeface="Arial"/>
              </a:rPr>
              <a:t>0xC5 </a:t>
            </a:r>
            <a:r>
              <a:rPr lang="pl-PL" sz="1800" dirty="0">
                <a:solidFill>
                  <a:srgbClr val="00B0F0"/>
                </a:solidFill>
                <a:latin typeface="Arial"/>
                <a:cs typeface="Arial"/>
              </a:rPr>
              <a:t>0xBA </a:t>
            </a:r>
            <a:r>
              <a:rPr lang="pl-PL" sz="1800" dirty="0">
                <a:latin typeface="Arial"/>
                <a:cs typeface="Arial"/>
              </a:rPr>
              <a:t>0x72 0x65 0x62 0x69 0xC4 </a:t>
            </a:r>
            <a:r>
              <a:rPr lang="pl-PL" sz="1800" dirty="0" smtClean="0">
                <a:latin typeface="Arial"/>
                <a:cs typeface="Arial"/>
              </a:rPr>
              <a:t>0x99</a:t>
            </a:r>
            <a:endParaRPr lang="pl-PL" sz="1800" dirty="0">
              <a:latin typeface="Arial"/>
              <a:cs typeface="Arial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smtClean="0"/>
              <a:t>UTF-8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44830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Text</a:t>
            </a:r>
            <a:r>
              <a:rPr lang="pl-PL" dirty="0"/>
              <a:t> </a:t>
            </a:r>
            <a:r>
              <a:rPr lang="pl-PL" dirty="0" err="1"/>
              <a:t>transmission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601018" y="959100"/>
            <a:ext cx="6120621" cy="3888220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Wąż</a:t>
            </a:r>
          </a:p>
          <a:p>
            <a:pPr marL="0" indent="0">
              <a:buNone/>
            </a:pPr>
            <a:r>
              <a:rPr lang="en-US" sz="1800" dirty="0">
                <a:latin typeface="Arial"/>
                <a:cs typeface="Arial"/>
              </a:rPr>
              <a:t>0x57 0xC4 0x85 0xC5 </a:t>
            </a:r>
            <a:r>
              <a:rPr lang="en-US" sz="1800" dirty="0" smtClean="0">
                <a:latin typeface="Arial"/>
                <a:cs typeface="Arial"/>
              </a:rPr>
              <a:t>0xBC</a:t>
            </a:r>
            <a:endParaRPr lang="pl-PL" sz="1800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ukąsił</a:t>
            </a:r>
          </a:p>
          <a:p>
            <a:pPr marL="0" indent="0">
              <a:buNone/>
            </a:pPr>
            <a:r>
              <a:rPr lang="pl-PL" sz="1800" dirty="0">
                <a:latin typeface="Arial"/>
                <a:cs typeface="Arial"/>
              </a:rPr>
              <a:t>0x75 0x6B 0xC4 0x85 0x73 0x69 0xC5 </a:t>
            </a:r>
            <a:r>
              <a:rPr lang="pl-PL" sz="1800" dirty="0" smtClean="0">
                <a:latin typeface="Arial"/>
                <a:cs typeface="Arial"/>
              </a:rPr>
              <a:t>0x82</a:t>
            </a: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źrebię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B0F0"/>
                </a:solidFill>
                <a:latin typeface="Arial"/>
                <a:cs typeface="Arial"/>
              </a:rPr>
              <a:t>0x20 0xC5 </a:t>
            </a:r>
            <a:r>
              <a:rPr lang="pl-PL" sz="1800" dirty="0">
                <a:latin typeface="Arial"/>
                <a:cs typeface="Arial"/>
              </a:rPr>
              <a:t>0xBA 0x72 0x65 0x62 0x69 0xC4 </a:t>
            </a:r>
            <a:r>
              <a:rPr lang="pl-PL" sz="1800" dirty="0" smtClean="0">
                <a:latin typeface="Arial"/>
                <a:cs typeface="Arial"/>
              </a:rPr>
              <a:t>0x99</a:t>
            </a:r>
            <a:endParaRPr lang="pl-PL" sz="1800" dirty="0">
              <a:latin typeface="Arial"/>
              <a:cs typeface="Arial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smtClean="0"/>
              <a:t>UTF-8</a:t>
            </a:r>
            <a:endParaRPr lang="pl-PL" dirty="0"/>
          </a:p>
        </p:txBody>
      </p:sp>
      <p:sp>
        <p:nvSpPr>
          <p:cNvPr id="5" name="PoleTekstowe 4"/>
          <p:cNvSpPr txBox="1"/>
          <p:nvPr/>
        </p:nvSpPr>
        <p:spPr>
          <a:xfrm>
            <a:off x="259883" y="1982450"/>
            <a:ext cx="8657415" cy="2893100"/>
          </a:xfrm>
          <a:prstGeom prst="rect">
            <a:avLst/>
          </a:prstGeom>
          <a:solidFill>
            <a:schemeClr val="bg2"/>
          </a:solidFill>
          <a:ln w="38100" cap="rnd" cmpd="sng">
            <a:solidFill>
              <a:schemeClr val="accent1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it-IT" sz="3200" b="1" dirty="0" smtClean="0"/>
              <a:t>UTF-8</a:t>
            </a:r>
          </a:p>
          <a:p>
            <a:endParaRPr lang="it-IT" sz="1500" dirty="0" smtClean="0"/>
          </a:p>
          <a:p>
            <a:r>
              <a:rPr lang="it-IT" sz="1500" dirty="0" smtClean="0"/>
              <a:t>      Bits    </a:t>
            </a:r>
            <a:r>
              <a:rPr lang="it-IT" sz="1500" dirty="0" err="1" smtClean="0"/>
              <a:t>Hex</a:t>
            </a:r>
            <a:r>
              <a:rPr lang="it-IT" sz="1500" dirty="0" smtClean="0"/>
              <a:t>  </a:t>
            </a:r>
            <a:r>
              <a:rPr lang="it-IT" sz="1500" dirty="0" err="1" smtClean="0"/>
              <a:t>Min</a:t>
            </a:r>
            <a:r>
              <a:rPr lang="it-IT" sz="1500" dirty="0" smtClean="0"/>
              <a:t>   </a:t>
            </a:r>
            <a:r>
              <a:rPr lang="it-IT" sz="1500" dirty="0" err="1" smtClean="0"/>
              <a:t>Hex</a:t>
            </a:r>
            <a:r>
              <a:rPr lang="it-IT" sz="1500" dirty="0" smtClean="0"/>
              <a:t>  Max  </a:t>
            </a:r>
            <a:r>
              <a:rPr lang="it-IT" sz="1500" dirty="0" err="1" smtClean="0"/>
              <a:t>Binary</a:t>
            </a:r>
            <a:r>
              <a:rPr lang="it-IT" sz="1500" dirty="0" smtClean="0"/>
              <a:t> </a:t>
            </a:r>
            <a:r>
              <a:rPr lang="it-IT" sz="1500" dirty="0" err="1" smtClean="0"/>
              <a:t>sequence</a:t>
            </a:r>
            <a:endParaRPr lang="it-IT" sz="1500" dirty="0" smtClean="0"/>
          </a:p>
          <a:p>
            <a:endParaRPr lang="it-IT" sz="1500" dirty="0"/>
          </a:p>
          <a:p>
            <a:r>
              <a:rPr lang="it-IT" sz="1500" dirty="0"/>
              <a:t>1        7    00000000  0000007f </a:t>
            </a:r>
            <a:r>
              <a:rPr lang="it-IT" sz="1500" dirty="0" smtClean="0"/>
              <a:t>  </a:t>
            </a:r>
            <a:r>
              <a:rPr lang="it-IT" sz="1500" dirty="0">
                <a:solidFill>
                  <a:srgbClr val="92D050"/>
                </a:solidFill>
              </a:rPr>
              <a:t>0</a:t>
            </a:r>
            <a:r>
              <a:rPr lang="it-IT" sz="1500" dirty="0"/>
              <a:t>vvvvvvv</a:t>
            </a:r>
          </a:p>
          <a:p>
            <a:endParaRPr lang="it-IT" sz="1500" dirty="0" smtClean="0"/>
          </a:p>
          <a:p>
            <a:r>
              <a:rPr lang="it-IT" sz="1500" dirty="0" smtClean="0"/>
              <a:t>2      </a:t>
            </a:r>
            <a:r>
              <a:rPr lang="it-IT" sz="1500" dirty="0"/>
              <a:t>11    00000080  000007FF  </a:t>
            </a:r>
            <a:r>
              <a:rPr lang="it-IT" sz="1500" dirty="0">
                <a:solidFill>
                  <a:srgbClr val="92D050"/>
                </a:solidFill>
              </a:rPr>
              <a:t>110</a:t>
            </a:r>
            <a:r>
              <a:rPr lang="it-IT" sz="1500" dirty="0"/>
              <a:t>vvvvv  </a:t>
            </a:r>
            <a:r>
              <a:rPr lang="it-IT" sz="1500" dirty="0">
                <a:solidFill>
                  <a:srgbClr val="00B0F0"/>
                </a:solidFill>
              </a:rPr>
              <a:t>10</a:t>
            </a:r>
            <a:r>
              <a:rPr lang="it-IT" sz="1500" dirty="0"/>
              <a:t>vvvvvv</a:t>
            </a:r>
          </a:p>
          <a:p>
            <a:endParaRPr lang="it-IT" sz="1500" dirty="0" smtClean="0"/>
          </a:p>
          <a:p>
            <a:r>
              <a:rPr lang="it-IT" sz="1500" dirty="0" smtClean="0"/>
              <a:t>3      </a:t>
            </a:r>
            <a:r>
              <a:rPr lang="it-IT" sz="1500" dirty="0"/>
              <a:t>16    00000800  0000FFFF  </a:t>
            </a:r>
            <a:r>
              <a:rPr lang="it-IT" sz="1500" dirty="0">
                <a:solidFill>
                  <a:srgbClr val="92D050"/>
                </a:solidFill>
              </a:rPr>
              <a:t>1110</a:t>
            </a:r>
            <a:r>
              <a:rPr lang="it-IT" sz="1500" dirty="0"/>
              <a:t>vvvv  </a:t>
            </a:r>
            <a:r>
              <a:rPr lang="it-IT" sz="1500" dirty="0">
                <a:solidFill>
                  <a:srgbClr val="00B0F0"/>
                </a:solidFill>
              </a:rPr>
              <a:t>10</a:t>
            </a:r>
            <a:r>
              <a:rPr lang="it-IT" sz="1500" dirty="0"/>
              <a:t>vvvvvv  </a:t>
            </a:r>
            <a:r>
              <a:rPr lang="it-IT" sz="1500" dirty="0">
                <a:solidFill>
                  <a:srgbClr val="00B0F0"/>
                </a:solidFill>
              </a:rPr>
              <a:t>10</a:t>
            </a:r>
            <a:r>
              <a:rPr lang="it-IT" sz="1500" dirty="0"/>
              <a:t>vvvvvv</a:t>
            </a:r>
          </a:p>
          <a:p>
            <a:endParaRPr lang="it-IT" sz="1500" dirty="0" smtClean="0"/>
          </a:p>
          <a:p>
            <a:r>
              <a:rPr lang="it-IT" sz="1500" dirty="0" smtClean="0"/>
              <a:t>4      </a:t>
            </a:r>
            <a:r>
              <a:rPr lang="it-IT" sz="1500" dirty="0"/>
              <a:t>21    00010000  001FFFFF  </a:t>
            </a:r>
            <a:r>
              <a:rPr lang="it-IT" sz="1500" dirty="0">
                <a:solidFill>
                  <a:srgbClr val="92D050"/>
                </a:solidFill>
              </a:rPr>
              <a:t>11110</a:t>
            </a:r>
            <a:r>
              <a:rPr lang="it-IT" sz="1500" dirty="0"/>
              <a:t>vvv  </a:t>
            </a:r>
            <a:r>
              <a:rPr lang="it-IT" sz="1500" dirty="0">
                <a:solidFill>
                  <a:srgbClr val="00B0F0"/>
                </a:solidFill>
              </a:rPr>
              <a:t>10</a:t>
            </a:r>
            <a:r>
              <a:rPr lang="it-IT" sz="1500" dirty="0"/>
              <a:t>vvvvvv  </a:t>
            </a:r>
            <a:r>
              <a:rPr lang="it-IT" sz="1500" dirty="0">
                <a:solidFill>
                  <a:srgbClr val="00B0F0"/>
                </a:solidFill>
              </a:rPr>
              <a:t>10</a:t>
            </a:r>
            <a:r>
              <a:rPr lang="it-IT" sz="1500" dirty="0"/>
              <a:t>vvvvvv  </a:t>
            </a:r>
            <a:r>
              <a:rPr lang="it-IT" sz="1500" dirty="0" smtClean="0">
                <a:solidFill>
                  <a:srgbClr val="00B0F0"/>
                </a:solidFill>
              </a:rPr>
              <a:t>10</a:t>
            </a:r>
            <a:r>
              <a:rPr lang="it-IT" sz="1500" dirty="0" smtClean="0"/>
              <a:t>vvvvvv</a:t>
            </a:r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17677105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UTF-8, UTF-16, UTF-32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213676" y="1081028"/>
            <a:ext cx="5985211" cy="388822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&gt;&gt;&gt; len(u'</a:t>
            </a:r>
            <a:r>
              <a:rPr lang="pl-PL" dirty="0" err="1"/>
              <a:t>frog</a:t>
            </a:r>
            <a:r>
              <a:rPr lang="pl-PL" dirty="0"/>
              <a:t>'.</a:t>
            </a:r>
            <a:r>
              <a:rPr lang="pl-PL" dirty="0" err="1"/>
              <a:t>encode</a:t>
            </a:r>
            <a:r>
              <a:rPr lang="pl-PL" dirty="0"/>
              <a:t>('utf-8'))</a:t>
            </a:r>
          </a:p>
          <a:p>
            <a:pPr marL="0" indent="0">
              <a:buNone/>
            </a:pPr>
            <a:r>
              <a:rPr lang="pl-PL" dirty="0"/>
              <a:t>4</a:t>
            </a:r>
          </a:p>
          <a:p>
            <a:pPr marL="0" indent="0">
              <a:buNone/>
            </a:pPr>
            <a:r>
              <a:rPr lang="pl-PL" dirty="0"/>
              <a:t>&gt;&gt;&gt; len(u'żółw'.</a:t>
            </a:r>
            <a:r>
              <a:rPr lang="pl-PL" dirty="0" err="1"/>
              <a:t>encode</a:t>
            </a:r>
            <a:r>
              <a:rPr lang="pl-PL" dirty="0"/>
              <a:t>('utf-8'))</a:t>
            </a:r>
          </a:p>
          <a:p>
            <a:pPr marL="0" indent="0">
              <a:buNone/>
            </a:pPr>
            <a:r>
              <a:rPr lang="pl-PL" dirty="0"/>
              <a:t>7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UTF-8 </a:t>
            </a:r>
            <a:r>
              <a:rPr lang="pl-PL" dirty="0" err="1" smtClean="0"/>
              <a:t>uses</a:t>
            </a:r>
            <a:r>
              <a:rPr lang="pl-PL" dirty="0" smtClean="0"/>
              <a:t> a </a:t>
            </a:r>
            <a:r>
              <a:rPr lang="pl-PL" dirty="0" err="1" smtClean="0"/>
              <a:t>variable</a:t>
            </a:r>
            <a:r>
              <a:rPr lang="pl-PL" dirty="0" smtClean="0"/>
              <a:t> </a:t>
            </a:r>
            <a:r>
              <a:rPr lang="pl-PL" dirty="0" err="1" smtClean="0"/>
              <a:t>number</a:t>
            </a:r>
            <a:r>
              <a:rPr lang="pl-PL" dirty="0" smtClean="0"/>
              <a:t> of </a:t>
            </a:r>
            <a:r>
              <a:rPr lang="pl-PL" dirty="0" err="1" smtClean="0"/>
              <a:t>bytes</a:t>
            </a:r>
            <a:r>
              <a:rPr lang="pl-PL" dirty="0" smtClean="0"/>
              <a:t> to </a:t>
            </a:r>
            <a:r>
              <a:rPr lang="pl-PL" dirty="0" err="1" smtClean="0"/>
              <a:t>encode</a:t>
            </a:r>
            <a:r>
              <a:rPr lang="pl-PL" dirty="0" smtClean="0"/>
              <a:t> a </a:t>
            </a:r>
            <a:r>
              <a:rPr lang="pl-PL" dirty="0" err="1" smtClean="0"/>
              <a:t>character</a:t>
            </a:r>
            <a:r>
              <a:rPr lang="pl-PL" dirty="0" smtClean="0"/>
              <a:t>, </a:t>
            </a:r>
            <a:r>
              <a:rPr lang="pl-PL" dirty="0" err="1" smtClean="0"/>
              <a:t>depending</a:t>
            </a:r>
            <a:r>
              <a:rPr lang="pl-PL" dirty="0" smtClean="0"/>
              <a:t> on the </a:t>
            </a:r>
            <a:r>
              <a:rPr lang="pl-PL" dirty="0" err="1" smtClean="0"/>
              <a:t>code</a:t>
            </a:r>
            <a:r>
              <a:rPr lang="pl-PL" dirty="0" smtClean="0"/>
              <a:t> point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9064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UTF-8, UTF-16, UTF-32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353376" y="1081028"/>
            <a:ext cx="5985211" cy="38882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l-PL" dirty="0"/>
              <a:t>&gt;&gt;&gt; len</a:t>
            </a:r>
            <a:r>
              <a:rPr lang="pl-PL" dirty="0" smtClean="0"/>
              <a:t>(u'a</a:t>
            </a:r>
            <a:r>
              <a:rPr lang="pl-PL" dirty="0"/>
              <a:t>'.</a:t>
            </a:r>
            <a:r>
              <a:rPr lang="pl-PL" dirty="0" err="1"/>
              <a:t>encode</a:t>
            </a:r>
            <a:r>
              <a:rPr lang="pl-PL" dirty="0"/>
              <a:t>('utf-16'))</a:t>
            </a:r>
          </a:p>
          <a:p>
            <a:pPr marL="0" indent="0">
              <a:buNone/>
            </a:pPr>
            <a:r>
              <a:rPr lang="pl-PL" dirty="0"/>
              <a:t>4</a:t>
            </a:r>
          </a:p>
          <a:p>
            <a:pPr marL="0" indent="0">
              <a:buNone/>
            </a:pPr>
            <a:r>
              <a:rPr lang="pl-PL" dirty="0"/>
              <a:t>&gt;&gt;&gt; len</a:t>
            </a:r>
            <a:r>
              <a:rPr lang="pl-PL" dirty="0" smtClean="0"/>
              <a:t>(u'ł</a:t>
            </a:r>
            <a:r>
              <a:rPr lang="pl-PL" dirty="0"/>
              <a:t>'.</a:t>
            </a:r>
            <a:r>
              <a:rPr lang="pl-PL" dirty="0" err="1"/>
              <a:t>encode</a:t>
            </a:r>
            <a:r>
              <a:rPr lang="pl-PL" dirty="0"/>
              <a:t>('utf-16'))</a:t>
            </a:r>
          </a:p>
          <a:p>
            <a:pPr marL="0" indent="0">
              <a:buNone/>
            </a:pPr>
            <a:r>
              <a:rPr lang="pl-PL" dirty="0" smtClean="0"/>
              <a:t>4</a:t>
            </a:r>
          </a:p>
          <a:p>
            <a:pPr marL="0" indent="0">
              <a:buNone/>
            </a:pPr>
            <a:r>
              <a:rPr lang="pl-PL" dirty="0"/>
              <a:t># OLD ITALIC LETTER </a:t>
            </a:r>
            <a:r>
              <a:rPr lang="pl-PL" dirty="0" smtClean="0"/>
              <a:t>DE</a:t>
            </a:r>
            <a:endParaRPr lang="pl-PL" dirty="0"/>
          </a:p>
          <a:p>
            <a:pPr marL="0" indent="0">
              <a:buNone/>
            </a:pPr>
            <a:r>
              <a:rPr lang="pl-PL" dirty="0" smtClean="0"/>
              <a:t>&gt;&gt;&gt; len(u'</a:t>
            </a:r>
            <a:r>
              <a:rPr lang="pl-PL" dirty="0" smtClean="0">
                <a:effectLst/>
                <a:latin typeface="FreeMono" charset="0"/>
                <a:ea typeface="FreeMono" charset="0"/>
                <a:cs typeface="FreeMono" charset="0"/>
              </a:rPr>
              <a:t>𐌃</a:t>
            </a:r>
            <a:r>
              <a:rPr lang="pl-PL" dirty="0" smtClean="0"/>
              <a:t>'.</a:t>
            </a:r>
            <a:r>
              <a:rPr lang="pl-PL" dirty="0" err="1" smtClean="0"/>
              <a:t>encode</a:t>
            </a:r>
            <a:r>
              <a:rPr lang="pl-PL" dirty="0" smtClean="0"/>
              <a:t>('utf-16'))</a:t>
            </a:r>
          </a:p>
          <a:p>
            <a:pPr marL="0" indent="0">
              <a:buNone/>
            </a:pPr>
            <a:r>
              <a:rPr lang="pl-PL" dirty="0" smtClean="0"/>
              <a:t>6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smtClean="0"/>
              <a:t>UTF-16 </a:t>
            </a:r>
            <a:r>
              <a:rPr lang="pl-PL" dirty="0" err="1" smtClean="0"/>
              <a:t>is</a:t>
            </a:r>
            <a:r>
              <a:rPr lang="pl-PL" dirty="0" smtClean="0"/>
              <a:t> no </a:t>
            </a:r>
            <a:r>
              <a:rPr lang="pl-PL" dirty="0" err="1" smtClean="0"/>
              <a:t>different</a:t>
            </a:r>
            <a:r>
              <a:rPr lang="pl-PL" dirty="0" smtClean="0"/>
              <a:t>, </a:t>
            </a:r>
            <a:r>
              <a:rPr lang="pl-PL" dirty="0" err="1" smtClean="0"/>
              <a:t>it</a:t>
            </a:r>
            <a:r>
              <a:rPr lang="pl-PL" dirty="0" smtClean="0"/>
              <a:t> </a:t>
            </a:r>
            <a:r>
              <a:rPr lang="pl-PL" dirty="0" err="1" smtClean="0"/>
              <a:t>uses</a:t>
            </a:r>
            <a:r>
              <a:rPr lang="pl-PL" dirty="0" smtClean="0"/>
              <a:t> a </a:t>
            </a:r>
            <a:r>
              <a:rPr lang="pl-PL" dirty="0" err="1" smtClean="0"/>
              <a:t>variable</a:t>
            </a:r>
            <a:r>
              <a:rPr lang="pl-PL" dirty="0" smtClean="0"/>
              <a:t> </a:t>
            </a:r>
            <a:r>
              <a:rPr lang="pl-PL" dirty="0" err="1" smtClean="0"/>
              <a:t>number</a:t>
            </a:r>
            <a:r>
              <a:rPr lang="pl-PL" dirty="0" smtClean="0"/>
              <a:t> of </a:t>
            </a:r>
            <a:r>
              <a:rPr lang="pl-PL" dirty="0" err="1" smtClean="0"/>
              <a:t>bytes</a:t>
            </a:r>
            <a:r>
              <a:rPr lang="pl-PL" dirty="0" smtClean="0"/>
              <a:t> for </a:t>
            </a:r>
            <a:r>
              <a:rPr lang="pl-PL" dirty="0" err="1" smtClean="0"/>
              <a:t>characters</a:t>
            </a:r>
            <a:r>
              <a:rPr lang="pl-PL" dirty="0" smtClean="0"/>
              <a:t> from </a:t>
            </a:r>
            <a:r>
              <a:rPr lang="pl-PL" dirty="0" err="1" smtClean="0"/>
              <a:t>outside</a:t>
            </a:r>
            <a:r>
              <a:rPr lang="pl-PL" dirty="0" smtClean="0"/>
              <a:t> of the BMP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99771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UTF-8, UTF-16, UTF-32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390475" y="753578"/>
            <a:ext cx="5985211" cy="422134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l-PL" dirty="0"/>
              <a:t>&gt;&gt;&gt; len</a:t>
            </a:r>
            <a:r>
              <a:rPr lang="pl-PL" dirty="0" smtClean="0"/>
              <a:t>(u'a</a:t>
            </a:r>
            <a:r>
              <a:rPr lang="pl-PL" dirty="0"/>
              <a:t>'.</a:t>
            </a:r>
            <a:r>
              <a:rPr lang="pl-PL" dirty="0" err="1"/>
              <a:t>encode</a:t>
            </a:r>
            <a:r>
              <a:rPr lang="pl-PL" dirty="0"/>
              <a:t>('utf-16'))</a:t>
            </a:r>
          </a:p>
          <a:p>
            <a:pPr marL="0" indent="0">
              <a:buNone/>
            </a:pPr>
            <a:r>
              <a:rPr lang="pl-PL" dirty="0"/>
              <a:t>4</a:t>
            </a:r>
          </a:p>
          <a:p>
            <a:pPr marL="0" indent="0">
              <a:buNone/>
            </a:pPr>
            <a:r>
              <a:rPr lang="pl-PL" dirty="0"/>
              <a:t>&gt;&gt;&gt; len</a:t>
            </a:r>
            <a:r>
              <a:rPr lang="pl-PL" dirty="0" smtClean="0"/>
              <a:t>(u'ł</a:t>
            </a:r>
            <a:r>
              <a:rPr lang="pl-PL" dirty="0"/>
              <a:t>'.</a:t>
            </a:r>
            <a:r>
              <a:rPr lang="pl-PL" dirty="0" err="1"/>
              <a:t>encode</a:t>
            </a:r>
            <a:r>
              <a:rPr lang="pl-PL" dirty="0"/>
              <a:t>('utf-16'))</a:t>
            </a:r>
          </a:p>
          <a:p>
            <a:pPr marL="0" indent="0">
              <a:buNone/>
            </a:pPr>
            <a:r>
              <a:rPr lang="pl-PL" dirty="0" smtClean="0"/>
              <a:t>4</a:t>
            </a:r>
          </a:p>
          <a:p>
            <a:pPr marL="0" indent="0">
              <a:buNone/>
            </a:pPr>
            <a:r>
              <a:rPr lang="pl-PL" dirty="0"/>
              <a:t># OLD ITALIC LETTER </a:t>
            </a:r>
            <a:r>
              <a:rPr lang="pl-PL" dirty="0" smtClean="0"/>
              <a:t>DE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&gt;&gt;&gt; len</a:t>
            </a:r>
            <a:r>
              <a:rPr lang="pl-PL" dirty="0" smtClean="0"/>
              <a:t>(u'</a:t>
            </a:r>
            <a:r>
              <a:rPr lang="pl-PL" dirty="0" smtClean="0">
                <a:latin typeface="FreeMono" charset="0"/>
                <a:ea typeface="FreeMono" charset="0"/>
                <a:cs typeface="FreeMono" charset="0"/>
              </a:rPr>
              <a:t>𐌃</a:t>
            </a:r>
            <a:r>
              <a:rPr lang="pl-PL" dirty="0"/>
              <a:t>'.</a:t>
            </a:r>
            <a:r>
              <a:rPr lang="pl-PL" dirty="0" err="1"/>
              <a:t>encode</a:t>
            </a:r>
            <a:r>
              <a:rPr lang="pl-PL" dirty="0"/>
              <a:t>('utf-16'))</a:t>
            </a:r>
          </a:p>
          <a:p>
            <a:pPr marL="0" indent="0">
              <a:buNone/>
            </a:pPr>
            <a:r>
              <a:rPr lang="pl-PL" dirty="0" smtClean="0"/>
              <a:t>6</a:t>
            </a:r>
          </a:p>
          <a:p>
            <a:pPr marL="0" indent="0">
              <a:buNone/>
            </a:pPr>
            <a:r>
              <a:rPr lang="pl-PL" dirty="0"/>
              <a:t>&gt;&gt;&gt; ord</a:t>
            </a:r>
            <a:r>
              <a:rPr lang="pl-PL" dirty="0" smtClean="0"/>
              <a:t>(</a:t>
            </a:r>
            <a:r>
              <a:rPr lang="pl-PL" dirty="0" err="1" smtClean="0"/>
              <a:t>u'a</a:t>
            </a:r>
            <a:r>
              <a:rPr lang="pl-PL" dirty="0"/>
              <a:t>'), ord</a:t>
            </a:r>
            <a:r>
              <a:rPr lang="pl-PL" dirty="0" smtClean="0"/>
              <a:t>(</a:t>
            </a:r>
            <a:r>
              <a:rPr lang="pl-PL" dirty="0" err="1" smtClean="0"/>
              <a:t>u'ł</a:t>
            </a:r>
            <a:r>
              <a:rPr lang="pl-PL" dirty="0"/>
              <a:t>'), ord</a:t>
            </a:r>
            <a:r>
              <a:rPr lang="pl-PL" dirty="0" smtClean="0"/>
              <a:t>(u'</a:t>
            </a:r>
            <a:r>
              <a:rPr lang="pl-PL" dirty="0" smtClean="0">
                <a:latin typeface="FreeMono" charset="0"/>
                <a:ea typeface="FreeMono" charset="0"/>
                <a:cs typeface="FreeMono" charset="0"/>
              </a:rPr>
              <a:t>𐌃</a:t>
            </a:r>
            <a:r>
              <a:rPr lang="pl-PL" dirty="0"/>
              <a:t>')</a:t>
            </a:r>
          </a:p>
          <a:p>
            <a:pPr marL="0" indent="0">
              <a:buNone/>
            </a:pPr>
            <a:r>
              <a:rPr lang="pl-PL" dirty="0"/>
              <a:t>(97, 322, </a:t>
            </a:r>
            <a:r>
              <a:rPr lang="pl-PL" b="1" dirty="0"/>
              <a:t>66307</a:t>
            </a:r>
            <a:r>
              <a:rPr lang="pl-PL" dirty="0"/>
              <a:t>)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smtClean="0"/>
              <a:t>UTF-16 </a:t>
            </a:r>
            <a:r>
              <a:rPr lang="pl-PL" dirty="0" err="1"/>
              <a:t>is</a:t>
            </a:r>
            <a:r>
              <a:rPr lang="pl-PL" dirty="0"/>
              <a:t> no </a:t>
            </a:r>
            <a:r>
              <a:rPr lang="pl-PL" dirty="0" err="1"/>
              <a:t>different</a:t>
            </a:r>
            <a:r>
              <a:rPr lang="pl-PL" dirty="0"/>
              <a:t>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a </a:t>
            </a:r>
            <a:r>
              <a:rPr lang="pl-PL" dirty="0" err="1"/>
              <a:t>variable</a:t>
            </a:r>
            <a:r>
              <a:rPr lang="pl-PL" dirty="0"/>
              <a:t> </a:t>
            </a:r>
            <a:r>
              <a:rPr lang="pl-PL" dirty="0" err="1"/>
              <a:t>number</a:t>
            </a:r>
            <a:r>
              <a:rPr lang="pl-PL" dirty="0"/>
              <a:t> of </a:t>
            </a:r>
            <a:r>
              <a:rPr lang="pl-PL" dirty="0" err="1"/>
              <a:t>bytes</a:t>
            </a:r>
            <a:r>
              <a:rPr lang="pl-PL" dirty="0"/>
              <a:t> for </a:t>
            </a:r>
            <a:r>
              <a:rPr lang="pl-PL" dirty="0" err="1"/>
              <a:t>characters</a:t>
            </a:r>
            <a:r>
              <a:rPr lang="pl-PL" dirty="0"/>
              <a:t> from </a:t>
            </a:r>
            <a:r>
              <a:rPr lang="pl-PL" dirty="0" err="1"/>
              <a:t>outside</a:t>
            </a:r>
            <a:r>
              <a:rPr lang="pl-PL" dirty="0"/>
              <a:t> of the BMP</a:t>
            </a:r>
          </a:p>
        </p:txBody>
      </p:sp>
    </p:spTree>
    <p:extLst>
      <p:ext uri="{BB962C8B-B14F-4D97-AF65-F5344CB8AC3E}">
        <p14:creationId xmlns:p14="http://schemas.microsoft.com/office/powerpoint/2010/main" val="14690024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UTF-8, UTF-16, UTF-32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353376" y="1081028"/>
            <a:ext cx="5985211" cy="388822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&gt;&gt;&gt; len</a:t>
            </a:r>
            <a:r>
              <a:rPr lang="pl-PL" dirty="0" smtClean="0"/>
              <a:t>(u'a</a:t>
            </a:r>
            <a:r>
              <a:rPr lang="pl-PL" dirty="0"/>
              <a:t>'.</a:t>
            </a:r>
            <a:r>
              <a:rPr lang="pl-PL" dirty="0" err="1"/>
              <a:t>encode</a:t>
            </a:r>
            <a:r>
              <a:rPr lang="pl-PL" dirty="0"/>
              <a:t>('utf-16'))</a:t>
            </a:r>
          </a:p>
          <a:p>
            <a:pPr marL="0" indent="0">
              <a:buNone/>
            </a:pPr>
            <a:r>
              <a:rPr lang="pl-PL" dirty="0"/>
              <a:t>4</a:t>
            </a:r>
          </a:p>
          <a:p>
            <a:pPr marL="0" indent="0">
              <a:buNone/>
            </a:pPr>
            <a:r>
              <a:rPr lang="pl-PL" dirty="0"/>
              <a:t>&gt;&gt;&gt; len</a:t>
            </a:r>
            <a:r>
              <a:rPr lang="pl-PL" dirty="0" smtClean="0"/>
              <a:t>(u'ł</a:t>
            </a:r>
            <a:r>
              <a:rPr lang="pl-PL" dirty="0"/>
              <a:t>'.</a:t>
            </a:r>
            <a:r>
              <a:rPr lang="pl-PL" dirty="0" err="1"/>
              <a:t>encode</a:t>
            </a:r>
            <a:r>
              <a:rPr lang="pl-PL" dirty="0"/>
              <a:t>('utf-16'))</a:t>
            </a:r>
          </a:p>
          <a:p>
            <a:pPr marL="0" indent="0">
              <a:buNone/>
            </a:pPr>
            <a:r>
              <a:rPr lang="pl-PL" dirty="0"/>
              <a:t>4</a:t>
            </a:r>
          </a:p>
          <a:p>
            <a:pPr marL="0" indent="0">
              <a:buNone/>
            </a:pPr>
            <a:r>
              <a:rPr lang="pl-PL" dirty="0"/>
              <a:t>&gt;&gt;&gt; len</a:t>
            </a:r>
            <a:r>
              <a:rPr lang="pl-PL" dirty="0" smtClean="0"/>
              <a:t>(u'𐌃</a:t>
            </a:r>
            <a:r>
              <a:rPr lang="pl-PL" dirty="0"/>
              <a:t>'.</a:t>
            </a:r>
            <a:r>
              <a:rPr lang="pl-PL" dirty="0" err="1"/>
              <a:t>encode</a:t>
            </a:r>
            <a:r>
              <a:rPr lang="pl-PL" dirty="0"/>
              <a:t>('utf-16'))</a:t>
            </a:r>
          </a:p>
          <a:p>
            <a:pPr marL="0" indent="0">
              <a:buNone/>
            </a:pPr>
            <a:r>
              <a:rPr lang="pl-PL" dirty="0" smtClean="0"/>
              <a:t>6</a:t>
            </a:r>
          </a:p>
          <a:p>
            <a:pPr marL="0" indent="0">
              <a:buNone/>
            </a:pPr>
            <a:r>
              <a:rPr lang="pl-PL" dirty="0"/>
              <a:t>&gt;&gt;&gt; ord</a:t>
            </a:r>
            <a:r>
              <a:rPr lang="pl-PL" dirty="0" smtClean="0"/>
              <a:t>(</a:t>
            </a:r>
            <a:r>
              <a:rPr lang="pl-PL" dirty="0" err="1" smtClean="0"/>
              <a:t>u'a</a:t>
            </a:r>
            <a:r>
              <a:rPr lang="pl-PL" dirty="0"/>
              <a:t>'), ord</a:t>
            </a:r>
            <a:r>
              <a:rPr lang="pl-PL" dirty="0" smtClean="0"/>
              <a:t>(</a:t>
            </a:r>
            <a:r>
              <a:rPr lang="pl-PL" dirty="0" err="1" smtClean="0"/>
              <a:t>u'ł</a:t>
            </a:r>
            <a:r>
              <a:rPr lang="pl-PL" dirty="0"/>
              <a:t>'), ord</a:t>
            </a:r>
            <a:r>
              <a:rPr lang="pl-PL" dirty="0" smtClean="0"/>
              <a:t>(u'𐌃</a:t>
            </a:r>
            <a:r>
              <a:rPr lang="pl-PL" dirty="0"/>
              <a:t>')</a:t>
            </a:r>
          </a:p>
          <a:p>
            <a:pPr marL="0" indent="0">
              <a:buNone/>
            </a:pPr>
            <a:r>
              <a:rPr lang="pl-PL" dirty="0"/>
              <a:t>(97, 322, </a:t>
            </a:r>
            <a:r>
              <a:rPr lang="pl-PL" b="1" dirty="0"/>
              <a:t>66307</a:t>
            </a:r>
            <a:r>
              <a:rPr lang="pl-PL" dirty="0"/>
              <a:t>)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/>
              <a:t>UTF-18 </a:t>
            </a:r>
            <a:r>
              <a:rPr lang="pl-PL" dirty="0" err="1"/>
              <a:t>is</a:t>
            </a:r>
            <a:r>
              <a:rPr lang="pl-PL" dirty="0"/>
              <a:t> no </a:t>
            </a:r>
            <a:r>
              <a:rPr lang="pl-PL" dirty="0" err="1"/>
              <a:t>different</a:t>
            </a:r>
            <a:r>
              <a:rPr lang="pl-PL" dirty="0"/>
              <a:t>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a </a:t>
            </a:r>
            <a:r>
              <a:rPr lang="pl-PL" dirty="0" err="1"/>
              <a:t>variable</a:t>
            </a:r>
            <a:r>
              <a:rPr lang="pl-PL" dirty="0"/>
              <a:t> </a:t>
            </a:r>
            <a:r>
              <a:rPr lang="pl-PL" dirty="0" err="1"/>
              <a:t>number</a:t>
            </a:r>
            <a:r>
              <a:rPr lang="pl-PL" dirty="0"/>
              <a:t> of </a:t>
            </a:r>
            <a:r>
              <a:rPr lang="pl-PL" dirty="0" err="1"/>
              <a:t>bytes</a:t>
            </a:r>
            <a:r>
              <a:rPr lang="pl-PL" dirty="0"/>
              <a:t> for </a:t>
            </a:r>
            <a:r>
              <a:rPr lang="pl-PL" dirty="0" err="1"/>
              <a:t>characters</a:t>
            </a:r>
            <a:r>
              <a:rPr lang="pl-PL" dirty="0"/>
              <a:t> from </a:t>
            </a:r>
            <a:r>
              <a:rPr lang="pl-PL" dirty="0" err="1"/>
              <a:t>outside</a:t>
            </a:r>
            <a:r>
              <a:rPr lang="pl-PL" dirty="0"/>
              <a:t> of the BMP</a:t>
            </a:r>
          </a:p>
        </p:txBody>
      </p:sp>
      <p:sp>
        <p:nvSpPr>
          <p:cNvPr id="5" name="PoleTekstowe 4"/>
          <p:cNvSpPr txBox="1"/>
          <p:nvPr/>
        </p:nvSpPr>
        <p:spPr>
          <a:xfrm>
            <a:off x="1019189" y="1549885"/>
            <a:ext cx="7159611" cy="4524315"/>
          </a:xfrm>
          <a:prstGeom prst="rect">
            <a:avLst/>
          </a:prstGeom>
          <a:solidFill>
            <a:schemeClr val="bg2"/>
          </a:solidFill>
          <a:ln w="38100" cap="rnd" cmpd="sng">
            <a:solidFill>
              <a:schemeClr val="accent1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Basic </a:t>
            </a:r>
            <a:r>
              <a:rPr lang="pl-PL" sz="2400" dirty="0" err="1" smtClean="0"/>
              <a:t>Multilingual</a:t>
            </a:r>
            <a:r>
              <a:rPr lang="pl-PL" sz="2400" dirty="0" smtClean="0"/>
              <a:t> </a:t>
            </a:r>
            <a:r>
              <a:rPr lang="pl-PL" sz="2400" dirty="0" err="1" smtClean="0"/>
              <a:t>Plane</a:t>
            </a:r>
            <a:r>
              <a:rPr lang="pl-PL" sz="2400" dirty="0" smtClean="0"/>
              <a:t>: </a:t>
            </a:r>
            <a:r>
              <a:rPr lang="pl-PL" sz="2400" dirty="0" err="1" smtClean="0"/>
              <a:t>first</a:t>
            </a:r>
            <a:r>
              <a:rPr lang="pl-PL" sz="2400" dirty="0" smtClean="0"/>
              <a:t> 65 536 </a:t>
            </a:r>
            <a:r>
              <a:rPr lang="pl-PL" sz="2400" dirty="0" err="1" smtClean="0"/>
              <a:t>characters</a:t>
            </a:r>
            <a:r>
              <a:rPr lang="pl-PL" sz="2400" dirty="0" smtClean="0"/>
              <a:t>.</a:t>
            </a:r>
            <a:br>
              <a:rPr lang="pl-PL" sz="2400" dirty="0" smtClean="0"/>
            </a:br>
            <a:r>
              <a:rPr lang="pl-PL" sz="2400" dirty="0" smtClean="0"/>
              <a:t>How </a:t>
            </a:r>
            <a:r>
              <a:rPr lang="pl-PL" sz="2400" dirty="0" err="1" smtClean="0"/>
              <a:t>does</a:t>
            </a:r>
            <a:r>
              <a:rPr lang="pl-PL" sz="2400" dirty="0" smtClean="0"/>
              <a:t> UTF-16 </a:t>
            </a:r>
            <a:r>
              <a:rPr lang="pl-PL" sz="2400" dirty="0" err="1" smtClean="0"/>
              <a:t>encode</a:t>
            </a:r>
            <a:r>
              <a:rPr lang="pl-PL" sz="2400" dirty="0" smtClean="0"/>
              <a:t> the </a:t>
            </a:r>
            <a:r>
              <a:rPr lang="pl-PL" sz="2400" dirty="0" err="1" smtClean="0"/>
              <a:t>rest</a:t>
            </a:r>
            <a:r>
              <a:rPr lang="pl-PL" sz="2400" dirty="0" smtClean="0"/>
              <a:t>? It </a:t>
            </a:r>
            <a:r>
              <a:rPr lang="pl-PL" sz="2400" dirty="0" err="1" smtClean="0"/>
              <a:t>uses</a:t>
            </a:r>
            <a:r>
              <a:rPr lang="pl-PL" sz="2400" dirty="0" smtClean="0"/>
              <a:t> </a:t>
            </a:r>
            <a:r>
              <a:rPr lang="pl-PL" sz="2400" b="1" dirty="0" err="1" smtClean="0"/>
              <a:t>surrogate</a:t>
            </a:r>
            <a:r>
              <a:rPr lang="pl-PL" sz="2400" b="1" dirty="0" smtClean="0"/>
              <a:t> </a:t>
            </a:r>
            <a:r>
              <a:rPr lang="pl-PL" sz="2400" b="1" dirty="0" err="1" smtClean="0"/>
              <a:t>pairs</a:t>
            </a:r>
            <a:r>
              <a:rPr lang="pl-PL" sz="2400" dirty="0" smtClean="0"/>
              <a:t>:</a:t>
            </a:r>
            <a:endParaRPr lang="pl-PL" sz="2400" dirty="0"/>
          </a:p>
          <a:p>
            <a:endParaRPr lang="pl-PL" sz="2400" dirty="0" smtClean="0"/>
          </a:p>
          <a:p>
            <a:r>
              <a:rPr lang="pl-PL" sz="2400" dirty="0">
                <a:solidFill>
                  <a:schemeClr val="accent5"/>
                </a:solidFill>
              </a:rPr>
              <a:t>h</a:t>
            </a:r>
            <a:r>
              <a:rPr lang="pl-PL" sz="2400" dirty="0" smtClean="0">
                <a:solidFill>
                  <a:schemeClr val="accent5"/>
                </a:solidFill>
              </a:rPr>
              <a:t>i</a:t>
            </a:r>
            <a:r>
              <a:rPr lang="pl-PL" sz="2400" dirty="0" smtClean="0"/>
              <a:t> </a:t>
            </a:r>
            <a:r>
              <a:rPr lang="pl-PL" sz="2400" dirty="0" err="1" smtClean="0">
                <a:solidFill>
                  <a:srgbClr val="3366FF"/>
                </a:solidFill>
              </a:rPr>
              <a:t>lo</a:t>
            </a:r>
            <a:r>
              <a:rPr lang="pl-PL" sz="2400" dirty="0" smtClean="0">
                <a:solidFill>
                  <a:srgbClr val="3366FF"/>
                </a:solidFill>
              </a:rPr>
              <a:t>  </a:t>
            </a:r>
            <a:r>
              <a:rPr lang="pl-PL" sz="2400" dirty="0" smtClean="0"/>
              <a:t>   </a:t>
            </a:r>
            <a:r>
              <a:rPr lang="pl-PL" sz="2400" dirty="0" smtClean="0">
                <a:solidFill>
                  <a:srgbClr val="3366FF"/>
                </a:solidFill>
              </a:rPr>
              <a:t>DC00     </a:t>
            </a:r>
            <a:r>
              <a:rPr lang="pl-PL" sz="2400" dirty="0">
                <a:solidFill>
                  <a:srgbClr val="3366FF"/>
                </a:solidFill>
              </a:rPr>
              <a:t>DC01   ...  </a:t>
            </a:r>
            <a:r>
              <a:rPr lang="pl-PL" sz="2400" dirty="0" smtClean="0">
                <a:solidFill>
                  <a:srgbClr val="3366FF"/>
                </a:solidFill>
              </a:rPr>
              <a:t>  </a:t>
            </a:r>
            <a:r>
              <a:rPr lang="pl-PL" sz="2400" dirty="0">
                <a:solidFill>
                  <a:srgbClr val="3366FF"/>
                </a:solidFill>
              </a:rPr>
              <a:t>DFFF</a:t>
            </a:r>
          </a:p>
          <a:p>
            <a:r>
              <a:rPr lang="pl-PL" sz="2400" dirty="0">
                <a:solidFill>
                  <a:srgbClr val="F7901E"/>
                </a:solidFill>
              </a:rPr>
              <a:t>D800</a:t>
            </a:r>
            <a:r>
              <a:rPr lang="pl-PL" sz="2400" dirty="0"/>
              <a:t>   </a:t>
            </a:r>
            <a:r>
              <a:rPr lang="pl-PL" sz="2400" dirty="0" smtClean="0"/>
              <a:t>10000    </a:t>
            </a:r>
            <a:r>
              <a:rPr lang="pl-PL" sz="2400" dirty="0"/>
              <a:t>10001        </a:t>
            </a:r>
            <a:r>
              <a:rPr lang="pl-PL" sz="2400" dirty="0" smtClean="0"/>
              <a:t>  103FF</a:t>
            </a:r>
            <a:endParaRPr lang="pl-PL" sz="2400" dirty="0"/>
          </a:p>
          <a:p>
            <a:r>
              <a:rPr lang="pl-PL" sz="2400" dirty="0">
                <a:solidFill>
                  <a:srgbClr val="F7901E"/>
                </a:solidFill>
              </a:rPr>
              <a:t>D801</a:t>
            </a:r>
            <a:r>
              <a:rPr lang="pl-PL" sz="2400" dirty="0"/>
              <a:t>   </a:t>
            </a:r>
            <a:r>
              <a:rPr lang="pl-PL" sz="2400" dirty="0" smtClean="0"/>
              <a:t>10400    </a:t>
            </a:r>
            <a:r>
              <a:rPr lang="pl-PL" sz="2400" dirty="0"/>
              <a:t>10401        </a:t>
            </a:r>
            <a:r>
              <a:rPr lang="pl-PL" sz="2400" dirty="0" smtClean="0"/>
              <a:t>  107FF</a:t>
            </a:r>
            <a:endParaRPr lang="pl-PL" sz="2400" dirty="0"/>
          </a:p>
          <a:p>
            <a:r>
              <a:rPr lang="pl-PL" sz="2400" dirty="0">
                <a:solidFill>
                  <a:srgbClr val="F7901E"/>
                </a:solidFill>
              </a:rPr>
              <a:t>...</a:t>
            </a:r>
          </a:p>
          <a:p>
            <a:r>
              <a:rPr lang="pl-PL" sz="2400" dirty="0">
                <a:solidFill>
                  <a:srgbClr val="F7901E"/>
                </a:solidFill>
              </a:rPr>
              <a:t>DBFF</a:t>
            </a:r>
            <a:r>
              <a:rPr lang="pl-PL" sz="2400" dirty="0"/>
              <a:t>   10FC00 10FC01      </a:t>
            </a:r>
            <a:r>
              <a:rPr lang="pl-PL" sz="2400" dirty="0" smtClean="0"/>
              <a:t>10FFFF</a:t>
            </a:r>
          </a:p>
          <a:p>
            <a:endParaRPr lang="pl-PL" sz="2400" dirty="0"/>
          </a:p>
          <a:p>
            <a:r>
              <a:rPr lang="fr-FR" sz="2400" dirty="0"/>
              <a:t>&gt;&gt;&gt; </a:t>
            </a:r>
            <a:r>
              <a:rPr lang="fr-FR" sz="2400" dirty="0" smtClean="0"/>
              <a:t>u'</a:t>
            </a:r>
            <a:r>
              <a:rPr lang="fr-FR" sz="2400" dirty="0" smtClean="0">
                <a:latin typeface="FreeMono" charset="0"/>
                <a:ea typeface="FreeMono" charset="0"/>
                <a:cs typeface="FreeMono" charset="0"/>
              </a:rPr>
              <a:t>𐌃</a:t>
            </a:r>
            <a:r>
              <a:rPr lang="fr-FR" sz="2400" dirty="0"/>
              <a:t>'.encode('utf-</a:t>
            </a:r>
            <a:r>
              <a:rPr lang="fr-FR" sz="2400" dirty="0" smtClean="0"/>
              <a:t>16’)</a:t>
            </a:r>
          </a:p>
          <a:p>
            <a:r>
              <a:rPr lang="fr-FR" sz="2400" dirty="0" smtClean="0"/>
              <a:t>'</a:t>
            </a:r>
            <a:r>
              <a:rPr lang="fr-FR" sz="2400" dirty="0" smtClean="0">
                <a:solidFill>
                  <a:srgbClr val="CCFFCC"/>
                </a:solidFill>
              </a:rPr>
              <a:t>\</a:t>
            </a:r>
            <a:r>
              <a:rPr lang="fr-FR" sz="2400" dirty="0" err="1">
                <a:solidFill>
                  <a:srgbClr val="CCFFCC"/>
                </a:solidFill>
              </a:rPr>
              <a:t>xff</a:t>
            </a:r>
            <a:r>
              <a:rPr lang="fr-FR" sz="2400" dirty="0">
                <a:solidFill>
                  <a:srgbClr val="CCFFCC"/>
                </a:solidFill>
              </a:rPr>
              <a:t>\</a:t>
            </a:r>
            <a:r>
              <a:rPr lang="fr-FR" sz="2400" dirty="0" err="1">
                <a:solidFill>
                  <a:srgbClr val="CCFFCC"/>
                </a:solidFill>
              </a:rPr>
              <a:t>xfe</a:t>
            </a:r>
            <a:r>
              <a:rPr lang="fr-FR" sz="2400" dirty="0">
                <a:solidFill>
                  <a:srgbClr val="FF6600"/>
                </a:solidFill>
              </a:rPr>
              <a:t>\x00\xd8</a:t>
            </a:r>
            <a:r>
              <a:rPr lang="fr-FR" sz="2400" dirty="0">
                <a:solidFill>
                  <a:srgbClr val="3366FF"/>
                </a:solidFill>
              </a:rPr>
              <a:t>\x03\</a:t>
            </a:r>
            <a:r>
              <a:rPr lang="fr-FR" sz="2400" dirty="0" err="1">
                <a:solidFill>
                  <a:srgbClr val="3366FF"/>
                </a:solidFill>
              </a:rPr>
              <a:t>xdf</a:t>
            </a:r>
            <a:r>
              <a:rPr lang="fr-FR" sz="2400" dirty="0"/>
              <a:t>'</a:t>
            </a:r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42413306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UTF-8, UTF-16, UTF-32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213676" y="1081028"/>
            <a:ext cx="5985211" cy="388822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&gt;&gt;&gt; len</a:t>
            </a:r>
            <a:r>
              <a:rPr lang="pl-PL" dirty="0" smtClean="0"/>
              <a:t>(u'a</a:t>
            </a:r>
            <a:r>
              <a:rPr lang="pl-PL" dirty="0"/>
              <a:t>'.</a:t>
            </a:r>
            <a:r>
              <a:rPr lang="pl-PL" dirty="0" err="1"/>
              <a:t>encode</a:t>
            </a:r>
            <a:r>
              <a:rPr lang="pl-PL" dirty="0"/>
              <a:t>('utf-32'))</a:t>
            </a:r>
          </a:p>
          <a:p>
            <a:pPr marL="0" indent="0">
              <a:buNone/>
            </a:pPr>
            <a:r>
              <a:rPr lang="pl-PL" dirty="0"/>
              <a:t>8</a:t>
            </a:r>
          </a:p>
          <a:p>
            <a:pPr marL="0" indent="0">
              <a:buNone/>
            </a:pPr>
            <a:r>
              <a:rPr lang="pl-PL" dirty="0"/>
              <a:t>&gt;&gt;&gt; len</a:t>
            </a:r>
            <a:r>
              <a:rPr lang="pl-PL" dirty="0" smtClean="0"/>
              <a:t>(u'ł</a:t>
            </a:r>
            <a:r>
              <a:rPr lang="pl-PL" dirty="0"/>
              <a:t>'.</a:t>
            </a:r>
            <a:r>
              <a:rPr lang="pl-PL" dirty="0" err="1"/>
              <a:t>encode</a:t>
            </a:r>
            <a:r>
              <a:rPr lang="pl-PL" dirty="0"/>
              <a:t>('utf-32'))</a:t>
            </a:r>
          </a:p>
          <a:p>
            <a:pPr marL="0" indent="0">
              <a:buNone/>
            </a:pPr>
            <a:r>
              <a:rPr lang="pl-PL" dirty="0"/>
              <a:t>8</a:t>
            </a:r>
          </a:p>
          <a:p>
            <a:pPr marL="0" indent="0">
              <a:buNone/>
            </a:pPr>
            <a:r>
              <a:rPr lang="pl-PL" dirty="0"/>
              <a:t>&gt;&gt;&gt; len</a:t>
            </a:r>
            <a:r>
              <a:rPr lang="pl-PL" dirty="0" smtClean="0"/>
              <a:t>(u'</a:t>
            </a:r>
            <a:r>
              <a:rPr lang="pl-PL" dirty="0" smtClean="0">
                <a:latin typeface="FreeMono" charset="0"/>
                <a:ea typeface="FreeMono" charset="0"/>
                <a:cs typeface="FreeMono" charset="0"/>
              </a:rPr>
              <a:t>𐌃</a:t>
            </a:r>
            <a:r>
              <a:rPr lang="pl-PL" dirty="0"/>
              <a:t>'.</a:t>
            </a:r>
            <a:r>
              <a:rPr lang="pl-PL" dirty="0" err="1"/>
              <a:t>encode</a:t>
            </a:r>
            <a:r>
              <a:rPr lang="pl-PL" dirty="0"/>
              <a:t>('utf-32'))</a:t>
            </a:r>
          </a:p>
          <a:p>
            <a:pPr marL="0" indent="0">
              <a:buNone/>
            </a:pPr>
            <a:r>
              <a:rPr lang="pl-PL" dirty="0"/>
              <a:t>8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smtClean="0"/>
              <a:t>UTF-32 </a:t>
            </a:r>
            <a:r>
              <a:rPr lang="pl-PL" dirty="0" err="1" smtClean="0"/>
              <a:t>uses</a:t>
            </a:r>
            <a:r>
              <a:rPr lang="pl-PL" dirty="0" smtClean="0"/>
              <a:t> the same </a:t>
            </a:r>
            <a:r>
              <a:rPr lang="pl-PL" dirty="0" err="1" smtClean="0"/>
              <a:t>amount</a:t>
            </a:r>
            <a:r>
              <a:rPr lang="pl-PL" dirty="0" smtClean="0"/>
              <a:t> of </a:t>
            </a:r>
            <a:r>
              <a:rPr lang="pl-PL" dirty="0" err="1" smtClean="0"/>
              <a:t>bytes</a:t>
            </a:r>
            <a:r>
              <a:rPr lang="pl-PL" dirty="0" smtClean="0"/>
              <a:t> for (</a:t>
            </a:r>
            <a:r>
              <a:rPr lang="pl-PL" b="1" dirty="0" err="1" smtClean="0"/>
              <a:t>almost</a:t>
            </a:r>
            <a:r>
              <a:rPr lang="pl-PL" dirty="0" smtClean="0"/>
              <a:t>) </a:t>
            </a:r>
            <a:r>
              <a:rPr lang="pl-PL" dirty="0" err="1" smtClean="0"/>
              <a:t>all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points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307068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</a:t>
            </a:r>
            <a:r>
              <a:rPr lang="pl-PL" dirty="0" err="1" smtClean="0"/>
              <a:t>ukasz</a:t>
            </a:r>
            <a:r>
              <a:rPr lang="pl-PL" dirty="0" smtClean="0"/>
              <a:t> Langa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900000">
            <a:off x="3408340" y="1397365"/>
            <a:ext cx="5263947" cy="5077623"/>
          </a:xfrm>
        </p:spPr>
        <p:txBody>
          <a:bodyPr/>
          <a:lstStyle/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 err="1" smtClean="0"/>
              <a:t>ambv</a:t>
            </a:r>
            <a:r>
              <a:rPr lang="pl-PL" dirty="0" smtClean="0"/>
              <a:t> @ #</a:t>
            </a:r>
            <a:r>
              <a:rPr lang="pl-PL" dirty="0" err="1" smtClean="0"/>
              <a:t>python</a:t>
            </a:r>
            <a:endParaRPr lang="pl-PL" dirty="0" smtClean="0"/>
          </a:p>
          <a:p>
            <a:pPr marL="0" indent="0">
              <a:buNone/>
            </a:pPr>
            <a:r>
              <a:rPr lang="pl-PL" sz="2000" dirty="0" err="1" smtClean="0"/>
              <a:t>fb.me</a:t>
            </a:r>
            <a:r>
              <a:rPr lang="pl-PL" sz="2000" dirty="0" smtClean="0"/>
              <a:t>/</a:t>
            </a:r>
            <a:r>
              <a:rPr lang="pl-PL" sz="2000" dirty="0" err="1" smtClean="0"/>
              <a:t>ambv</a:t>
            </a:r>
            <a:endParaRPr lang="pl-PL" sz="2000" dirty="0" smtClean="0"/>
          </a:p>
          <a:p>
            <a:pPr marL="0" indent="0">
              <a:buNone/>
            </a:pPr>
            <a:r>
              <a:rPr lang="pl-PL" sz="2000" dirty="0" smtClean="0"/>
              <a:t>@</a:t>
            </a:r>
            <a:r>
              <a:rPr lang="pl-PL" sz="2000" dirty="0" err="1" smtClean="0"/>
              <a:t>llanga</a:t>
            </a:r>
            <a:endParaRPr lang="pl-PL" sz="2000" dirty="0" smtClean="0"/>
          </a:p>
          <a:p>
            <a:pPr marL="0" indent="0">
              <a:buNone/>
            </a:pPr>
            <a:r>
              <a:rPr lang="pl-PL" sz="2000" dirty="0" err="1" smtClean="0"/>
              <a:t>lukasz@langa.pl</a:t>
            </a:r>
            <a:endParaRPr lang="pl-PL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4759">
            <a:off x="3875981" y="1111764"/>
            <a:ext cx="2738718" cy="27387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4103256">
            <a:off x="1980365" y="4380255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dirty="0" smtClean="0"/>
              <a:t>–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89" y="239326"/>
            <a:ext cx="6281546" cy="63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79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UTF-8, UTF-16, UTF-32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551744" y="182201"/>
            <a:ext cx="5961451" cy="50569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800" dirty="0" err="1" smtClean="0"/>
              <a:t>All</a:t>
            </a:r>
            <a:r>
              <a:rPr lang="pl-PL" sz="2800" dirty="0" smtClean="0"/>
              <a:t> UTF </a:t>
            </a:r>
            <a:r>
              <a:rPr lang="pl-PL" sz="2800" dirty="0" err="1" smtClean="0"/>
              <a:t>encodings</a:t>
            </a:r>
            <a:r>
              <a:rPr lang="pl-PL" sz="2800" dirty="0" smtClean="0"/>
              <a:t> </a:t>
            </a:r>
            <a:r>
              <a:rPr lang="pl-PL" sz="2800" dirty="0" err="1" smtClean="0"/>
              <a:t>are</a:t>
            </a:r>
            <a:r>
              <a:rPr lang="pl-PL" sz="2800" dirty="0" smtClean="0"/>
              <a:t> </a:t>
            </a:r>
            <a:r>
              <a:rPr lang="pl-PL" sz="2800" dirty="0" err="1" smtClean="0"/>
              <a:t>variable</a:t>
            </a:r>
            <a:r>
              <a:rPr lang="pl-PL" sz="2800" dirty="0" smtClean="0"/>
              <a:t> </a:t>
            </a:r>
            <a:r>
              <a:rPr lang="pl-PL" sz="2800" dirty="0" err="1" smtClean="0"/>
              <a:t>length</a:t>
            </a:r>
            <a:r>
              <a:rPr lang="pl-PL" sz="2800" dirty="0" smtClean="0"/>
              <a:t>.</a:t>
            </a:r>
            <a:endParaRPr lang="pl-PL" sz="2800" b="1" dirty="0" smtClean="0"/>
          </a:p>
          <a:p>
            <a:pPr marL="0" indent="0">
              <a:buNone/>
            </a:pPr>
            <a:r>
              <a:rPr lang="pl-PL" sz="2800" b="1" dirty="0" smtClean="0">
                <a:solidFill>
                  <a:srgbClr val="92D050"/>
                </a:solidFill>
              </a:rPr>
              <a:t>UTF-8 </a:t>
            </a:r>
            <a:r>
              <a:rPr lang="pl-PL" sz="2800" b="1" dirty="0" err="1" smtClean="0">
                <a:solidFill>
                  <a:srgbClr val="92D050"/>
                </a:solidFill>
              </a:rPr>
              <a:t>is</a:t>
            </a:r>
            <a:r>
              <a:rPr lang="pl-PL" sz="2800" b="1" dirty="0" smtClean="0">
                <a:solidFill>
                  <a:srgbClr val="92D050"/>
                </a:solidFill>
              </a:rPr>
              <a:t> the </a:t>
            </a:r>
            <a:r>
              <a:rPr lang="pl-PL" sz="2800" b="1" dirty="0" err="1" smtClean="0">
                <a:solidFill>
                  <a:srgbClr val="92D050"/>
                </a:solidFill>
              </a:rPr>
              <a:t>best</a:t>
            </a:r>
            <a:r>
              <a:rPr lang="pl-PL" sz="2800" b="1" dirty="0" smtClean="0">
                <a:solidFill>
                  <a:srgbClr val="92D050"/>
                </a:solidFill>
              </a:rPr>
              <a:t> one</a:t>
            </a:r>
            <a:r>
              <a:rPr lang="pl-PL" sz="2800" dirty="0" smtClean="0">
                <a:solidFill>
                  <a:srgbClr val="92D050"/>
                </a:solidFill>
              </a:rPr>
              <a:t>:</a:t>
            </a:r>
          </a:p>
          <a:p>
            <a:pPr>
              <a:buFontTx/>
              <a:buChar char="-"/>
            </a:pPr>
            <a:r>
              <a:rPr lang="pl-PL" sz="2800" dirty="0" err="1" smtClean="0"/>
              <a:t>Backwards-compatible</a:t>
            </a:r>
            <a:r>
              <a:rPr lang="pl-PL" sz="2800" dirty="0" smtClean="0"/>
              <a:t> with ASCII</a:t>
            </a:r>
          </a:p>
          <a:p>
            <a:pPr>
              <a:buFontTx/>
              <a:buChar char="-"/>
            </a:pPr>
            <a:r>
              <a:rPr lang="pl-PL" sz="2800" dirty="0" err="1" smtClean="0"/>
              <a:t>Doesn’t</a:t>
            </a:r>
            <a:r>
              <a:rPr lang="pl-PL" sz="2800" dirty="0" smtClean="0"/>
              <a:t> </a:t>
            </a:r>
            <a:r>
              <a:rPr lang="pl-PL" sz="2800" dirty="0" err="1" smtClean="0"/>
              <a:t>use</a:t>
            </a:r>
            <a:r>
              <a:rPr lang="pl-PL" sz="2800" dirty="0" smtClean="0"/>
              <a:t> the 0x00 </a:t>
            </a:r>
            <a:r>
              <a:rPr lang="pl-PL" sz="2800" dirty="0" err="1" smtClean="0"/>
              <a:t>byte</a:t>
            </a:r>
            <a:endParaRPr lang="pl-PL" sz="2800" dirty="0" smtClean="0"/>
          </a:p>
          <a:p>
            <a:pPr>
              <a:buFontTx/>
              <a:buChar char="-"/>
            </a:pPr>
            <a:r>
              <a:rPr lang="pl-PL" sz="2800" dirty="0" err="1" smtClean="0"/>
              <a:t>Wastes</a:t>
            </a:r>
            <a:r>
              <a:rPr lang="pl-PL" sz="2800" dirty="0" smtClean="0"/>
              <a:t> the </a:t>
            </a:r>
            <a:r>
              <a:rPr lang="pl-PL" sz="2800" dirty="0" err="1" smtClean="0"/>
              <a:t>least</a:t>
            </a:r>
            <a:r>
              <a:rPr lang="pl-PL" sz="2800" dirty="0" smtClean="0"/>
              <a:t> </a:t>
            </a:r>
            <a:r>
              <a:rPr lang="pl-PL" sz="2800" dirty="0" err="1" smtClean="0"/>
              <a:t>memory</a:t>
            </a:r>
            <a:endParaRPr lang="pl-PL" sz="2800" dirty="0" smtClean="0"/>
          </a:p>
          <a:p>
            <a:pPr>
              <a:buFontTx/>
              <a:buChar char="-"/>
            </a:pPr>
            <a:r>
              <a:rPr lang="pl-PL" sz="2800" dirty="0" err="1" smtClean="0"/>
              <a:t>Does</a:t>
            </a:r>
            <a:r>
              <a:rPr lang="pl-PL" sz="2800" dirty="0" smtClean="0"/>
              <a:t> not </a:t>
            </a:r>
            <a:r>
              <a:rPr lang="pl-PL" sz="2800" dirty="0" err="1" smtClean="0"/>
              <a:t>require</a:t>
            </a:r>
            <a:r>
              <a:rPr lang="pl-PL" sz="2800" dirty="0" smtClean="0"/>
              <a:t> a BOM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smtClean="0"/>
              <a:t>The </a:t>
            </a:r>
            <a:r>
              <a:rPr lang="pl-PL" dirty="0" err="1" smtClean="0"/>
              <a:t>length</a:t>
            </a:r>
            <a:r>
              <a:rPr lang="pl-PL" dirty="0" smtClean="0"/>
              <a:t> of a single </a:t>
            </a:r>
            <a:r>
              <a:rPr lang="pl-PL" dirty="0" err="1" smtClean="0"/>
              <a:t>character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272631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Unicode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>
                <a:solidFill>
                  <a:srgbClr val="FF0000"/>
                </a:solidFill>
              </a:rPr>
              <a:t>not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encoding</a:t>
            </a:r>
            <a:r>
              <a:rPr lang="pl-PL" dirty="0"/>
              <a:t>!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610199" y="1028825"/>
            <a:ext cx="5581816" cy="3888220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Wąż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FFFF00"/>
                </a:solidFill>
                <a:latin typeface="Arial"/>
                <a:cs typeface="Arial"/>
              </a:rPr>
              <a:t>U+0057 </a:t>
            </a:r>
            <a:r>
              <a:rPr lang="pl-PL" sz="1800" dirty="0" smtClean="0">
                <a:solidFill>
                  <a:srgbClr val="00B050"/>
                </a:solidFill>
                <a:latin typeface="Arial"/>
                <a:cs typeface="Arial"/>
              </a:rPr>
              <a:t>U+0105 </a:t>
            </a:r>
            <a:r>
              <a:rPr lang="pl-PL" sz="1800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Arial"/>
                <a:cs typeface="Arial"/>
              </a:rPr>
              <a:t>U+017C</a:t>
            </a: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ukąsił</a:t>
            </a:r>
            <a:endParaRPr lang="pl-PL" dirty="0">
              <a:latin typeface="Arial Black"/>
              <a:cs typeface="Arial Black"/>
            </a:endParaRPr>
          </a:p>
          <a:p>
            <a:pPr marL="0" indent="0">
              <a:buNone/>
            </a:pPr>
            <a:r>
              <a:rPr lang="pl-PL" sz="1800" dirty="0">
                <a:latin typeface="Arial"/>
                <a:cs typeface="Arial"/>
              </a:rPr>
              <a:t>U+</a:t>
            </a:r>
            <a:r>
              <a:rPr lang="pl-PL" sz="1800" dirty="0" smtClean="0">
                <a:latin typeface="Arial"/>
                <a:cs typeface="Arial"/>
              </a:rPr>
              <a:t>0075 </a:t>
            </a:r>
            <a:r>
              <a:rPr lang="pl-PL" sz="1800" dirty="0">
                <a:latin typeface="Arial"/>
                <a:cs typeface="Arial"/>
              </a:rPr>
              <a:t>U+</a:t>
            </a:r>
            <a:r>
              <a:rPr lang="pl-PL" sz="1800" dirty="0" smtClean="0">
                <a:latin typeface="Arial"/>
                <a:cs typeface="Arial"/>
              </a:rPr>
              <a:t>006B </a:t>
            </a:r>
            <a:r>
              <a:rPr lang="pl-PL" sz="1800" dirty="0" smtClean="0">
                <a:solidFill>
                  <a:srgbClr val="00B050"/>
                </a:solidFill>
                <a:latin typeface="Arial"/>
                <a:cs typeface="Arial"/>
              </a:rPr>
              <a:t>U+0105</a:t>
            </a:r>
            <a:r>
              <a:rPr lang="pl-PL" sz="1800" dirty="0" smtClean="0">
                <a:latin typeface="Arial"/>
                <a:cs typeface="Arial"/>
              </a:rPr>
              <a:t> U+0073 U+0069 U+0142</a:t>
            </a:r>
            <a:endParaRPr lang="pl-PL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źrebię</a:t>
            </a:r>
            <a:endParaRPr lang="pl-PL" dirty="0">
              <a:latin typeface="Arial Black"/>
              <a:cs typeface="Arial Black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B0F0"/>
                </a:solidFill>
                <a:latin typeface="Arial"/>
                <a:cs typeface="Arial"/>
              </a:rPr>
              <a:t>U</a:t>
            </a:r>
            <a:r>
              <a:rPr lang="pl-PL" sz="1800" dirty="0" smtClean="0">
                <a:solidFill>
                  <a:srgbClr val="00B0F0"/>
                </a:solidFill>
                <a:latin typeface="Arial"/>
                <a:cs typeface="Arial"/>
              </a:rPr>
              <a:t>+017A</a:t>
            </a:r>
            <a:r>
              <a:rPr lang="pl-PL" sz="1800" dirty="0" smtClean="0">
                <a:latin typeface="Arial"/>
                <a:cs typeface="Arial"/>
              </a:rPr>
              <a:t> U+0072 U+0065 U+0062 U+0069 U+0119</a:t>
            </a:r>
            <a:endParaRPr lang="pl-PL" sz="1800" dirty="0">
              <a:latin typeface="Arial"/>
              <a:cs typeface="Arial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err="1" smtClean="0"/>
              <a:t>Unicode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points</a:t>
            </a:r>
            <a:r>
              <a:rPr lang="pl-PL" dirty="0" smtClean="0"/>
              <a:t> </a:t>
            </a:r>
            <a:r>
              <a:rPr lang="pl-PL" dirty="0" err="1" smtClean="0"/>
              <a:t>cannot</a:t>
            </a:r>
            <a:r>
              <a:rPr lang="pl-PL" dirty="0" smtClean="0"/>
              <a:t> be </a:t>
            </a:r>
            <a:r>
              <a:rPr lang="pl-PL" dirty="0" err="1" smtClean="0"/>
              <a:t>stored</a:t>
            </a:r>
            <a:r>
              <a:rPr lang="pl-PL" dirty="0" smtClean="0"/>
              <a:t> on </a:t>
            </a:r>
            <a:r>
              <a:rPr lang="pl-PL" dirty="0" err="1" smtClean="0"/>
              <a:t>disk</a:t>
            </a:r>
            <a:r>
              <a:rPr lang="pl-PL" dirty="0" smtClean="0"/>
              <a:t> </a:t>
            </a:r>
            <a:r>
              <a:rPr lang="pl-PL" dirty="0" err="1" smtClean="0"/>
              <a:t>or</a:t>
            </a:r>
            <a:r>
              <a:rPr lang="pl-PL" dirty="0" smtClean="0"/>
              <a:t> </a:t>
            </a:r>
            <a:r>
              <a:rPr lang="pl-PL" dirty="0" err="1" smtClean="0"/>
              <a:t>transferred</a:t>
            </a:r>
            <a:r>
              <a:rPr lang="pl-PL" dirty="0" smtClean="0"/>
              <a:t> </a:t>
            </a:r>
            <a:r>
              <a:rPr lang="pl-PL" dirty="0" err="1" smtClean="0"/>
              <a:t>over</a:t>
            </a:r>
            <a:r>
              <a:rPr lang="pl-PL" dirty="0" smtClean="0"/>
              <a:t> the network.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30673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Unicode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smtClean="0">
                <a:solidFill>
                  <a:srgbClr val="FF0000"/>
                </a:solidFill>
              </a:rPr>
              <a:t>not</a:t>
            </a:r>
            <a:r>
              <a:rPr lang="pl-PL" dirty="0" smtClean="0"/>
              <a:t> </a:t>
            </a:r>
            <a:r>
              <a:rPr lang="pl-PL" dirty="0" err="1" smtClean="0"/>
              <a:t>an</a:t>
            </a:r>
            <a:r>
              <a:rPr lang="pl-PL" dirty="0" smtClean="0"/>
              <a:t> </a:t>
            </a:r>
            <a:r>
              <a:rPr lang="pl-PL" dirty="0" err="1" smtClean="0"/>
              <a:t>encoding</a:t>
            </a:r>
            <a:r>
              <a:rPr lang="pl-PL" dirty="0" smtClean="0"/>
              <a:t>!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601018" y="959100"/>
            <a:ext cx="6120621" cy="3888220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Wąż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  <a:latin typeface="Arial"/>
                <a:cs typeface="Arial"/>
              </a:rPr>
              <a:t>0x57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Arial"/>
                <a:cs typeface="Arial"/>
              </a:rPr>
              <a:t>0xC4 0x85 </a:t>
            </a:r>
            <a:r>
              <a:rPr lang="en-US" sz="1800" dirty="0">
                <a:solidFill>
                  <a:schemeClr val="bg2">
                    <a:lumMod val="25000"/>
                    <a:lumOff val="75000"/>
                  </a:schemeClr>
                </a:solidFill>
                <a:latin typeface="Arial"/>
                <a:cs typeface="Arial"/>
              </a:rPr>
              <a:t>0xC5 </a:t>
            </a:r>
            <a:r>
              <a:rPr lang="en-US" sz="1800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Arial"/>
                <a:cs typeface="Arial"/>
              </a:rPr>
              <a:t>0xBC</a:t>
            </a:r>
            <a:endParaRPr lang="pl-PL" sz="1800" dirty="0" smtClean="0">
              <a:solidFill>
                <a:schemeClr val="bg2">
                  <a:lumMod val="25000"/>
                  <a:lumOff val="75000"/>
                </a:schemeClr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ukąsił</a:t>
            </a:r>
          </a:p>
          <a:p>
            <a:pPr marL="0" indent="0">
              <a:buNone/>
            </a:pPr>
            <a:r>
              <a:rPr lang="pl-PL" sz="1800" dirty="0">
                <a:latin typeface="Arial"/>
                <a:cs typeface="Arial"/>
              </a:rPr>
              <a:t>0x75 0x6B </a:t>
            </a:r>
            <a:r>
              <a:rPr lang="pl-PL" sz="1800" dirty="0">
                <a:solidFill>
                  <a:srgbClr val="00B050"/>
                </a:solidFill>
                <a:latin typeface="Arial"/>
                <a:cs typeface="Arial"/>
              </a:rPr>
              <a:t>0xC4 0x85 </a:t>
            </a:r>
            <a:r>
              <a:rPr lang="pl-PL" sz="1800" dirty="0">
                <a:latin typeface="Arial"/>
                <a:cs typeface="Arial"/>
              </a:rPr>
              <a:t>0x73 0x69 0xC5 </a:t>
            </a:r>
            <a:r>
              <a:rPr lang="pl-PL" sz="1800" dirty="0" smtClean="0">
                <a:latin typeface="Arial"/>
                <a:cs typeface="Arial"/>
              </a:rPr>
              <a:t>0x82</a:t>
            </a:r>
          </a:p>
          <a:p>
            <a:pPr marL="0" indent="0">
              <a:buNone/>
            </a:pPr>
            <a:r>
              <a:rPr lang="pl-PL" dirty="0" smtClean="0">
                <a:latin typeface="Arial Black"/>
                <a:cs typeface="Arial Black"/>
              </a:rPr>
              <a:t>źrebię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B0F0"/>
                </a:solidFill>
                <a:latin typeface="Arial"/>
                <a:cs typeface="Arial"/>
              </a:rPr>
              <a:t>0xC5 </a:t>
            </a:r>
            <a:r>
              <a:rPr lang="pl-PL" sz="1800" dirty="0">
                <a:solidFill>
                  <a:srgbClr val="00B0F0"/>
                </a:solidFill>
                <a:latin typeface="Arial"/>
                <a:cs typeface="Arial"/>
              </a:rPr>
              <a:t>0xBA </a:t>
            </a:r>
            <a:r>
              <a:rPr lang="pl-PL" sz="1800" dirty="0">
                <a:latin typeface="Arial"/>
                <a:cs typeface="Arial"/>
              </a:rPr>
              <a:t>0x72 0x65 0x62 0x69 0xC4 </a:t>
            </a:r>
            <a:r>
              <a:rPr lang="pl-PL" sz="1800" dirty="0" smtClean="0">
                <a:latin typeface="Arial"/>
                <a:cs typeface="Arial"/>
              </a:rPr>
              <a:t>0x99</a:t>
            </a:r>
            <a:endParaRPr lang="pl-PL" sz="1800" dirty="0">
              <a:latin typeface="Arial"/>
              <a:cs typeface="Arial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92D050"/>
                </a:solidFill>
              </a:rPr>
              <a:t>UTF-8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an</a:t>
            </a:r>
            <a:r>
              <a:rPr lang="pl-PL" dirty="0" smtClean="0"/>
              <a:t> </a:t>
            </a:r>
            <a:r>
              <a:rPr lang="pl-PL" dirty="0" err="1" smtClean="0"/>
              <a:t>encoding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19909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Unicode</a:t>
            </a:r>
            <a:r>
              <a:rPr lang="pl-PL" dirty="0"/>
              <a:t> </a:t>
            </a:r>
            <a:r>
              <a:rPr lang="pl-PL" dirty="0" err="1"/>
              <a:t>Advice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err="1" smtClean="0"/>
              <a:t>Lesson</a:t>
            </a:r>
            <a:r>
              <a:rPr lang="pl-PL" dirty="0" smtClean="0"/>
              <a:t> #3</a:t>
            </a:r>
            <a:endParaRPr lang="pl-PL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 rot="900000">
            <a:off x="637041" y="573204"/>
            <a:ext cx="5458099" cy="3620879"/>
          </a:xfrm>
          <a:prstGeom prst="roundRect">
            <a:avLst>
              <a:gd name="adj" fmla="val 4992"/>
            </a:avLst>
          </a:prstGeom>
          <a:ln w="19050">
            <a:noFill/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points</a:t>
            </a:r>
            <a:r>
              <a:rPr lang="pl-PL" dirty="0" smtClean="0"/>
              <a:t> </a:t>
            </a:r>
            <a:r>
              <a:rPr lang="pl-PL" dirty="0" err="1" smtClean="0"/>
              <a:t>can</a:t>
            </a:r>
            <a:r>
              <a:rPr lang="pl-PL" dirty="0" smtClean="0"/>
              <a:t> be </a:t>
            </a:r>
            <a:r>
              <a:rPr lang="pl-PL" dirty="0" err="1" smtClean="0"/>
              <a:t>stored</a:t>
            </a:r>
            <a:r>
              <a:rPr lang="pl-PL" dirty="0" smtClean="0"/>
              <a:t> in </a:t>
            </a:r>
            <a:r>
              <a:rPr lang="pl-PL" dirty="0" err="1" smtClean="0"/>
              <a:t>files</a:t>
            </a:r>
            <a:r>
              <a:rPr lang="pl-PL" dirty="0" smtClean="0"/>
              <a:t> in </a:t>
            </a:r>
            <a:r>
              <a:rPr lang="pl-PL" dirty="0" err="1" smtClean="0"/>
              <a:t>many</a:t>
            </a:r>
            <a:r>
              <a:rPr lang="pl-PL" dirty="0" smtClean="0"/>
              <a:t> </a:t>
            </a:r>
            <a:r>
              <a:rPr lang="pl-PL" dirty="0" err="1" smtClean="0"/>
              <a:t>ways</a:t>
            </a:r>
            <a:r>
              <a:rPr lang="pl-PL" dirty="0" smtClean="0"/>
              <a:t> by </a:t>
            </a:r>
            <a:r>
              <a:rPr lang="pl-PL" dirty="0" err="1" smtClean="0"/>
              <a:t>encoding</a:t>
            </a:r>
            <a:r>
              <a:rPr lang="pl-PL" dirty="0" smtClean="0"/>
              <a:t> </a:t>
            </a:r>
            <a:r>
              <a:rPr lang="pl-PL" dirty="0" err="1" smtClean="0"/>
              <a:t>them</a:t>
            </a:r>
            <a:r>
              <a:rPr lang="pl-PL" dirty="0" smtClean="0"/>
              <a:t> </a:t>
            </a:r>
            <a:r>
              <a:rPr lang="pl-PL" dirty="0" err="1" smtClean="0"/>
              <a:t>into</a:t>
            </a:r>
            <a:r>
              <a:rPr lang="pl-PL" dirty="0" smtClean="0"/>
              <a:t> </a:t>
            </a:r>
            <a:r>
              <a:rPr lang="pl-PL" dirty="0" err="1" smtClean="0"/>
              <a:t>bytes</a:t>
            </a:r>
            <a:r>
              <a:rPr lang="pl-PL" dirty="0" smtClean="0"/>
              <a:t>. Not </a:t>
            </a:r>
            <a:r>
              <a:rPr lang="pl-PL" dirty="0" err="1" smtClean="0"/>
              <a:t>all</a:t>
            </a:r>
            <a:r>
              <a:rPr lang="pl-PL" dirty="0" smtClean="0"/>
              <a:t> </a:t>
            </a:r>
            <a:r>
              <a:rPr lang="pl-PL" dirty="0" err="1" smtClean="0"/>
              <a:t>encodings</a:t>
            </a:r>
            <a:r>
              <a:rPr lang="pl-PL" dirty="0" smtClean="0"/>
              <a:t> </a:t>
            </a:r>
            <a:r>
              <a:rPr lang="pl-PL" dirty="0" err="1" smtClean="0"/>
              <a:t>can</a:t>
            </a:r>
            <a:r>
              <a:rPr lang="pl-PL" dirty="0" smtClean="0"/>
              <a:t> </a:t>
            </a:r>
            <a:r>
              <a:rPr lang="pl-PL" dirty="0" err="1" smtClean="0"/>
              <a:t>represent</a:t>
            </a:r>
            <a:r>
              <a:rPr lang="pl-PL" dirty="0" smtClean="0"/>
              <a:t> </a:t>
            </a:r>
            <a:r>
              <a:rPr lang="pl-PL" dirty="0" err="1" smtClean="0"/>
              <a:t>all</a:t>
            </a:r>
            <a:r>
              <a:rPr lang="pl-PL" dirty="0" smtClean="0"/>
              <a:t> </a:t>
            </a:r>
            <a:r>
              <a:rPr lang="pl-PL" dirty="0" err="1" smtClean="0"/>
              <a:t>characters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390850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Unicode</a:t>
            </a:r>
            <a:r>
              <a:rPr lang="pl-PL" dirty="0"/>
              <a:t> </a:t>
            </a:r>
            <a:r>
              <a:rPr lang="pl-PL" dirty="0" err="1"/>
              <a:t>Advice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err="1" smtClean="0"/>
              <a:t>Lesson</a:t>
            </a:r>
            <a:r>
              <a:rPr lang="pl-PL" dirty="0" smtClean="0"/>
              <a:t> #3</a:t>
            </a:r>
            <a:endParaRPr lang="pl-PL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 rot="900000">
            <a:off x="637041" y="573204"/>
            <a:ext cx="5458099" cy="3620879"/>
          </a:xfrm>
          <a:prstGeom prst="roundRect">
            <a:avLst>
              <a:gd name="adj" fmla="val 4992"/>
            </a:avLst>
          </a:prstGeom>
          <a:ln w="19050">
            <a:noFill/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points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stored</a:t>
            </a:r>
            <a:r>
              <a:rPr lang="pl-PL" dirty="0"/>
              <a:t> in </a:t>
            </a:r>
            <a:r>
              <a:rPr lang="pl-PL" dirty="0" err="1"/>
              <a:t>files</a:t>
            </a:r>
            <a:r>
              <a:rPr lang="pl-PL" dirty="0"/>
              <a:t> in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ways</a:t>
            </a:r>
            <a:r>
              <a:rPr lang="pl-PL" dirty="0"/>
              <a:t> by </a:t>
            </a:r>
            <a:r>
              <a:rPr lang="pl-PL" dirty="0" err="1"/>
              <a:t>encoding</a:t>
            </a:r>
            <a:r>
              <a:rPr lang="pl-PL" dirty="0"/>
              <a:t> </a:t>
            </a:r>
            <a:r>
              <a:rPr lang="pl-PL" dirty="0" err="1"/>
              <a:t>them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bytes</a:t>
            </a:r>
            <a:r>
              <a:rPr lang="pl-PL" dirty="0"/>
              <a:t>. Not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encodings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represent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characters</a:t>
            </a:r>
            <a:r>
              <a:rPr lang="pl-PL" dirty="0"/>
              <a:t>.</a:t>
            </a:r>
          </a:p>
        </p:txBody>
      </p:sp>
      <p:sp>
        <p:nvSpPr>
          <p:cNvPr id="5" name="PoleTekstowe 4"/>
          <p:cNvSpPr txBox="1"/>
          <p:nvPr/>
        </p:nvSpPr>
        <p:spPr>
          <a:xfrm>
            <a:off x="261454" y="3836036"/>
            <a:ext cx="8657415" cy="1200329"/>
          </a:xfrm>
          <a:prstGeom prst="rect">
            <a:avLst/>
          </a:prstGeom>
          <a:solidFill>
            <a:schemeClr val="bg2"/>
          </a:solidFill>
          <a:ln w="38100" cap="rnd" cmpd="sng">
            <a:solidFill>
              <a:schemeClr val="accent1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pl-PL" sz="2400" dirty="0" err="1" smtClean="0"/>
              <a:t>Whenever</a:t>
            </a:r>
            <a:r>
              <a:rPr lang="pl-PL" sz="2400" dirty="0" smtClean="0"/>
              <a:t> </a:t>
            </a:r>
            <a:r>
              <a:rPr lang="pl-PL" sz="2400" dirty="0" err="1" smtClean="0"/>
              <a:t>Python</a:t>
            </a:r>
            <a:r>
              <a:rPr lang="pl-PL" sz="2400" dirty="0" smtClean="0"/>
              <a:t> </a:t>
            </a:r>
            <a:r>
              <a:rPr lang="pl-PL" sz="2400" dirty="0" err="1" smtClean="0"/>
              <a:t>encounters</a:t>
            </a:r>
            <a:r>
              <a:rPr lang="pl-PL" sz="2400" dirty="0" smtClean="0"/>
              <a:t> a </a:t>
            </a:r>
            <a:r>
              <a:rPr lang="pl-PL" sz="2400" dirty="0" err="1" smtClean="0"/>
              <a:t>character</a:t>
            </a:r>
            <a:r>
              <a:rPr lang="pl-PL" sz="2400" dirty="0" smtClean="0"/>
              <a:t> in the </a:t>
            </a:r>
            <a:r>
              <a:rPr lang="pl-PL" sz="2400" dirty="0" err="1" smtClean="0"/>
              <a:t>input</a:t>
            </a:r>
            <a:r>
              <a:rPr lang="pl-PL" sz="2400" dirty="0" smtClean="0"/>
              <a:t> </a:t>
            </a:r>
            <a:r>
              <a:rPr lang="pl-PL" sz="2400" dirty="0" err="1" smtClean="0"/>
              <a:t>stream</a:t>
            </a:r>
            <a:r>
              <a:rPr lang="pl-PL" sz="2400" dirty="0" smtClean="0"/>
              <a:t> </a:t>
            </a:r>
            <a:r>
              <a:rPr lang="pl-PL" sz="2400" dirty="0" err="1" smtClean="0"/>
              <a:t>that</a:t>
            </a:r>
            <a:r>
              <a:rPr lang="pl-PL" sz="2400" dirty="0" smtClean="0"/>
              <a:t> </a:t>
            </a:r>
            <a:r>
              <a:rPr lang="pl-PL" sz="2400" dirty="0" err="1" smtClean="0"/>
              <a:t>cannot</a:t>
            </a:r>
            <a:r>
              <a:rPr lang="pl-PL" sz="2400" dirty="0" smtClean="0"/>
              <a:t> be </a:t>
            </a:r>
            <a:r>
              <a:rPr lang="pl-PL" sz="2400" dirty="0" err="1" smtClean="0"/>
              <a:t>encoded</a:t>
            </a:r>
            <a:r>
              <a:rPr lang="pl-PL" sz="2400" dirty="0" smtClean="0"/>
              <a:t> to </a:t>
            </a:r>
            <a:r>
              <a:rPr lang="pl-PL" sz="2400" dirty="0" err="1" smtClean="0"/>
              <a:t>bytes</a:t>
            </a:r>
            <a:r>
              <a:rPr lang="pl-PL" sz="2400" dirty="0" smtClean="0"/>
              <a:t> </a:t>
            </a:r>
            <a:r>
              <a:rPr lang="pl-PL" sz="2400" dirty="0" err="1" smtClean="0"/>
              <a:t>using</a:t>
            </a:r>
            <a:r>
              <a:rPr lang="pl-PL" sz="2400" dirty="0" smtClean="0"/>
              <a:t> the </a:t>
            </a:r>
            <a:r>
              <a:rPr lang="pl-PL" sz="2400" dirty="0" err="1" smtClean="0"/>
              <a:t>current</a:t>
            </a:r>
            <a:r>
              <a:rPr lang="pl-PL" sz="2400" dirty="0" smtClean="0"/>
              <a:t> </a:t>
            </a:r>
            <a:r>
              <a:rPr lang="pl-PL" sz="2400" dirty="0" err="1" smtClean="0"/>
              <a:t>encoding</a:t>
            </a:r>
            <a:r>
              <a:rPr lang="pl-PL" sz="2400" dirty="0" smtClean="0"/>
              <a:t>, </a:t>
            </a:r>
            <a:r>
              <a:rPr lang="pl-PL" sz="2400" dirty="0" err="1" smtClean="0"/>
              <a:t>it</a:t>
            </a:r>
            <a:r>
              <a:rPr lang="pl-PL" sz="2400" dirty="0" smtClean="0"/>
              <a:t> </a:t>
            </a:r>
            <a:r>
              <a:rPr lang="pl-PL" sz="2400" dirty="0" err="1" smtClean="0"/>
              <a:t>raises</a:t>
            </a:r>
            <a:r>
              <a:rPr lang="pl-PL" sz="2400" dirty="0" smtClean="0"/>
              <a:t> a </a:t>
            </a:r>
            <a:r>
              <a:rPr lang="pl-PL" sz="2400" b="1" dirty="0" err="1" smtClean="0"/>
              <a:t>UnicodeEncodeError</a:t>
            </a:r>
            <a:r>
              <a:rPr lang="pl-PL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55953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Unicode</a:t>
            </a:r>
            <a:r>
              <a:rPr lang="pl-PL" dirty="0"/>
              <a:t> </a:t>
            </a:r>
            <a:r>
              <a:rPr lang="pl-PL" dirty="0" err="1"/>
              <a:t>Advice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 rot="900000">
            <a:off x="608895" y="4869653"/>
            <a:ext cx="4310915" cy="1203540"/>
          </a:xfrm>
        </p:spPr>
        <p:txBody>
          <a:bodyPr/>
          <a:lstStyle/>
          <a:p>
            <a:r>
              <a:rPr lang="pl-PL" dirty="0" err="1" smtClean="0"/>
              <a:t>Lesson</a:t>
            </a:r>
            <a:r>
              <a:rPr lang="pl-PL" dirty="0" smtClean="0"/>
              <a:t> #4</a:t>
            </a:r>
            <a:endParaRPr lang="pl-PL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 rot="900000">
            <a:off x="532369" y="559423"/>
            <a:ext cx="5458099" cy="4429721"/>
          </a:xfrm>
          <a:prstGeom prst="roundRect">
            <a:avLst>
              <a:gd name="adj" fmla="val 4992"/>
            </a:avLst>
          </a:prstGeom>
          <a:ln w="19050">
            <a:noFill/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Once you save bytes to a file, they’re no longer code points. It’s just binary data. You can read it back correctly only if you know what encoding was used when the data was written. Otherwise it’s guesswork.</a:t>
            </a:r>
          </a:p>
          <a:p>
            <a:r>
              <a:rPr lang="en-US" b="1" dirty="0" smtClean="0"/>
              <a:t>There’s no such thing as “plain text”.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01355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Unicode</a:t>
            </a:r>
            <a:r>
              <a:rPr lang="pl-PL" dirty="0"/>
              <a:t> </a:t>
            </a:r>
            <a:r>
              <a:rPr lang="pl-PL" dirty="0" err="1"/>
              <a:t>Advice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 rot="900000">
            <a:off x="608895" y="4869653"/>
            <a:ext cx="4310915" cy="1203540"/>
          </a:xfrm>
        </p:spPr>
        <p:txBody>
          <a:bodyPr/>
          <a:lstStyle/>
          <a:p>
            <a:r>
              <a:rPr lang="pl-PL" dirty="0" err="1" smtClean="0"/>
              <a:t>Lesson</a:t>
            </a:r>
            <a:r>
              <a:rPr lang="pl-PL" dirty="0" smtClean="0"/>
              <a:t> #4</a:t>
            </a:r>
            <a:endParaRPr lang="pl-PL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 rot="900000">
            <a:off x="532369" y="559423"/>
            <a:ext cx="5458099" cy="4429721"/>
          </a:xfrm>
          <a:prstGeom prst="roundRect">
            <a:avLst>
              <a:gd name="adj" fmla="val 4992"/>
            </a:avLst>
          </a:prstGeom>
          <a:ln w="19050">
            <a:noFill/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Once you save bytes to a file, they’re no longer code points. It’s just binary data. You can read it back correctly only if you know what encoding was used when the data was written. Otherwise it’s guesswork.</a:t>
            </a:r>
          </a:p>
          <a:p>
            <a:r>
              <a:rPr lang="en-US" b="1" dirty="0"/>
              <a:t>There’s no such thing as “plain text”.</a:t>
            </a:r>
          </a:p>
        </p:txBody>
      </p:sp>
      <p:sp>
        <p:nvSpPr>
          <p:cNvPr id="5" name="PoleTekstowe 4"/>
          <p:cNvSpPr txBox="1"/>
          <p:nvPr/>
        </p:nvSpPr>
        <p:spPr>
          <a:xfrm>
            <a:off x="259883" y="2778605"/>
            <a:ext cx="8657415" cy="1200329"/>
          </a:xfrm>
          <a:prstGeom prst="rect">
            <a:avLst/>
          </a:prstGeom>
          <a:solidFill>
            <a:schemeClr val="bg2"/>
          </a:solidFill>
          <a:ln w="38100" cap="rnd" cmpd="sng">
            <a:solidFill>
              <a:schemeClr val="accent1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pl-PL" sz="2400" dirty="0" err="1"/>
              <a:t>Whenever</a:t>
            </a:r>
            <a:r>
              <a:rPr lang="pl-PL" sz="2400" dirty="0"/>
              <a:t> </a:t>
            </a:r>
            <a:r>
              <a:rPr lang="pl-PL" sz="2400" dirty="0" err="1"/>
              <a:t>Python</a:t>
            </a:r>
            <a:r>
              <a:rPr lang="pl-PL" sz="2400" dirty="0"/>
              <a:t> </a:t>
            </a:r>
            <a:r>
              <a:rPr lang="pl-PL" sz="2400" dirty="0" err="1"/>
              <a:t>encounters</a:t>
            </a:r>
            <a:r>
              <a:rPr lang="pl-PL" sz="2400" dirty="0"/>
              <a:t> a </a:t>
            </a:r>
            <a:r>
              <a:rPr lang="pl-PL" sz="2400" dirty="0" err="1" smtClean="0"/>
              <a:t>sequence</a:t>
            </a:r>
            <a:r>
              <a:rPr lang="pl-PL" sz="2400" dirty="0" smtClean="0"/>
              <a:t> of </a:t>
            </a:r>
            <a:r>
              <a:rPr lang="pl-PL" sz="2400" dirty="0" err="1" smtClean="0"/>
              <a:t>bytes</a:t>
            </a:r>
            <a:r>
              <a:rPr lang="pl-PL" sz="2400" dirty="0" smtClean="0"/>
              <a:t> in </a:t>
            </a:r>
            <a:r>
              <a:rPr lang="pl-PL" sz="2400" dirty="0"/>
              <a:t>the </a:t>
            </a:r>
            <a:r>
              <a:rPr lang="pl-PL" sz="2400" dirty="0" err="1"/>
              <a:t>input</a:t>
            </a:r>
            <a:r>
              <a:rPr lang="pl-PL" sz="2400" dirty="0"/>
              <a:t> </a:t>
            </a:r>
            <a:r>
              <a:rPr lang="pl-PL" sz="2400" dirty="0" err="1"/>
              <a:t>stream</a:t>
            </a:r>
            <a:r>
              <a:rPr lang="pl-PL" sz="2400" dirty="0"/>
              <a:t> </a:t>
            </a:r>
            <a:r>
              <a:rPr lang="pl-PL" sz="2400" dirty="0" err="1"/>
              <a:t>that</a:t>
            </a:r>
            <a:r>
              <a:rPr lang="pl-PL" sz="2400" dirty="0"/>
              <a:t> </a:t>
            </a:r>
            <a:r>
              <a:rPr lang="pl-PL" sz="2400" dirty="0" err="1"/>
              <a:t>cannot</a:t>
            </a:r>
            <a:r>
              <a:rPr lang="pl-PL" sz="2400" dirty="0"/>
              <a:t> be </a:t>
            </a:r>
            <a:r>
              <a:rPr lang="pl-PL" sz="2400" dirty="0" err="1" smtClean="0"/>
              <a:t>decoded</a:t>
            </a:r>
            <a:r>
              <a:rPr lang="pl-PL" sz="2400" dirty="0" smtClean="0"/>
              <a:t> to a </a:t>
            </a:r>
            <a:r>
              <a:rPr lang="pl-PL" sz="2400" dirty="0" err="1" smtClean="0"/>
              <a:t>Unicode</a:t>
            </a:r>
            <a:r>
              <a:rPr lang="pl-PL" sz="2400" dirty="0" smtClean="0"/>
              <a:t> string </a:t>
            </a:r>
            <a:r>
              <a:rPr lang="pl-PL" sz="2400" dirty="0" err="1" smtClean="0"/>
              <a:t>using</a:t>
            </a:r>
            <a:r>
              <a:rPr lang="pl-PL" sz="2400" dirty="0" smtClean="0"/>
              <a:t> </a:t>
            </a:r>
            <a:r>
              <a:rPr lang="pl-PL" sz="2400" dirty="0"/>
              <a:t>the </a:t>
            </a:r>
            <a:r>
              <a:rPr lang="pl-PL" sz="2400" dirty="0" err="1"/>
              <a:t>current</a:t>
            </a:r>
            <a:r>
              <a:rPr lang="pl-PL" sz="2400" dirty="0"/>
              <a:t> </a:t>
            </a:r>
            <a:r>
              <a:rPr lang="pl-PL" sz="2400" dirty="0" err="1"/>
              <a:t>encoding</a:t>
            </a:r>
            <a:r>
              <a:rPr lang="pl-PL" sz="2400" dirty="0"/>
              <a:t>, </a:t>
            </a:r>
            <a:r>
              <a:rPr lang="pl-PL" sz="2400" dirty="0" err="1"/>
              <a:t>it</a:t>
            </a:r>
            <a:r>
              <a:rPr lang="pl-PL" sz="2400" dirty="0"/>
              <a:t> </a:t>
            </a:r>
            <a:r>
              <a:rPr lang="pl-PL" sz="2400" dirty="0" err="1"/>
              <a:t>raises</a:t>
            </a:r>
            <a:r>
              <a:rPr lang="pl-PL" sz="2400" dirty="0"/>
              <a:t> a </a:t>
            </a:r>
            <a:r>
              <a:rPr lang="pl-PL" sz="2400" b="1" spc="-150" dirty="0" err="1" smtClean="0"/>
              <a:t>UnicodeDecodeError</a:t>
            </a:r>
            <a:r>
              <a:rPr lang="pl-PL" sz="2400" dirty="0" smtClean="0"/>
              <a:t>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25451940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 smtClean="0"/>
              <a:t>How Python 3 makes things better</a:t>
            </a:r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696816787"/>
      </p:ext>
    </p:extLst>
  </p:cSld>
  <p:clrMapOvr>
    <a:masterClrMapping/>
  </p:clrMapOvr>
  <p:transition xmlns:p14="http://schemas.microsoft.com/office/powerpoint/2010/main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UTF-8, UTF-16, UTF-32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831245" y="999724"/>
            <a:ext cx="5356939" cy="388822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&gt;&gt;&gt; len</a:t>
            </a:r>
            <a:r>
              <a:rPr lang="pl-PL" dirty="0" smtClean="0"/>
              <a:t>(</a:t>
            </a:r>
            <a:r>
              <a:rPr lang="pl-PL" dirty="0" err="1" smtClean="0"/>
              <a:t>u'a</a:t>
            </a:r>
            <a:r>
              <a:rPr lang="pl-PL" dirty="0"/>
              <a:t>')</a:t>
            </a:r>
          </a:p>
          <a:p>
            <a:pPr marL="0" indent="0">
              <a:buNone/>
            </a:pPr>
            <a:r>
              <a:rPr lang="pl-PL" dirty="0"/>
              <a:t>1</a:t>
            </a:r>
          </a:p>
          <a:p>
            <a:pPr marL="0" indent="0">
              <a:buNone/>
            </a:pPr>
            <a:r>
              <a:rPr lang="pl-PL" dirty="0"/>
              <a:t>&gt;&gt;&gt; len</a:t>
            </a:r>
            <a:r>
              <a:rPr lang="pl-PL" dirty="0" smtClean="0"/>
              <a:t>(</a:t>
            </a:r>
            <a:r>
              <a:rPr lang="pl-PL" dirty="0" err="1" smtClean="0"/>
              <a:t>u'ł</a:t>
            </a:r>
            <a:r>
              <a:rPr lang="pl-PL" dirty="0"/>
              <a:t>')</a:t>
            </a:r>
          </a:p>
          <a:p>
            <a:pPr marL="0" indent="0">
              <a:buNone/>
            </a:pPr>
            <a:r>
              <a:rPr lang="pl-PL" dirty="0"/>
              <a:t>1</a:t>
            </a:r>
          </a:p>
          <a:p>
            <a:pPr marL="0" indent="0">
              <a:buNone/>
            </a:pPr>
            <a:r>
              <a:rPr lang="pl-PL" dirty="0">
                <a:solidFill>
                  <a:srgbClr val="FF0000"/>
                </a:solidFill>
              </a:rPr>
              <a:t>&gt;&gt;&gt; len</a:t>
            </a:r>
            <a:r>
              <a:rPr lang="pl-PL" dirty="0" smtClean="0">
                <a:solidFill>
                  <a:srgbClr val="FF0000"/>
                </a:solidFill>
              </a:rPr>
              <a:t>(u'</a:t>
            </a:r>
            <a:r>
              <a:rPr lang="pl-PL" dirty="0" smtClean="0">
                <a:solidFill>
                  <a:srgbClr val="FF0000"/>
                </a:solidFill>
                <a:latin typeface="FreeMono" charset="0"/>
                <a:ea typeface="FreeMono" charset="0"/>
                <a:cs typeface="FreeMono" charset="0"/>
              </a:rPr>
              <a:t>𐌃</a:t>
            </a:r>
            <a:r>
              <a:rPr lang="pl-PL" dirty="0">
                <a:solidFill>
                  <a:srgbClr val="FF0000"/>
                </a:solidFill>
              </a:rPr>
              <a:t>')</a:t>
            </a:r>
          </a:p>
          <a:p>
            <a:pPr marL="0" indent="0">
              <a:buNone/>
            </a:pPr>
            <a:r>
              <a:rPr lang="pl-PL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smtClean="0"/>
              <a:t>The </a:t>
            </a:r>
            <a:r>
              <a:rPr lang="pl-PL" dirty="0" err="1" smtClean="0"/>
              <a:t>length</a:t>
            </a:r>
            <a:r>
              <a:rPr lang="pl-PL" dirty="0" smtClean="0"/>
              <a:t> of a single </a:t>
            </a:r>
            <a:r>
              <a:rPr lang="pl-PL" dirty="0" err="1" smtClean="0"/>
              <a:t>character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094479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UTF-8, UTF-16, UTF-32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551744" y="182201"/>
            <a:ext cx="5961451" cy="505694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FF0000"/>
                </a:solidFill>
              </a:rPr>
              <a:t>&gt;&gt;&gt; </a:t>
            </a:r>
            <a:r>
              <a:rPr lang="pl-PL" dirty="0" smtClean="0">
                <a:solidFill>
                  <a:srgbClr val="FF0000"/>
                </a:solidFill>
              </a:rPr>
              <a:t>len(</a:t>
            </a:r>
            <a:r>
              <a:rPr lang="pl-PL" dirty="0" err="1" smtClean="0">
                <a:solidFill>
                  <a:srgbClr val="FF0000"/>
                </a:solidFill>
              </a:rPr>
              <a:t>u’</a:t>
            </a:r>
            <a:r>
              <a:rPr lang="pl-PL" u="wavy" dirty="0" err="1" smtClean="0">
                <a:solidFill>
                  <a:srgbClr val="FF0000"/>
                </a:solidFill>
              </a:rPr>
              <a:t>Ú</a:t>
            </a:r>
            <a:r>
              <a:rPr lang="pl-PL" dirty="0" smtClean="0">
                <a:solidFill>
                  <a:srgbClr val="FF0000"/>
                </a:solidFill>
              </a:rPr>
              <a:t>')</a:t>
            </a:r>
            <a:endParaRPr lang="pl-PL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l-PL" dirty="0">
                <a:solidFill>
                  <a:srgbClr val="FF0000"/>
                </a:solidFill>
              </a:rPr>
              <a:t>3</a:t>
            </a:r>
          </a:p>
          <a:p>
            <a:pPr marL="0" indent="0">
              <a:buNone/>
            </a:pPr>
            <a:r>
              <a:rPr lang="pl-PL" dirty="0">
                <a:solidFill>
                  <a:srgbClr val="FF0000"/>
                </a:solidFill>
              </a:rPr>
              <a:t>&gt;&gt;&gt; </a:t>
            </a:r>
            <a:r>
              <a:rPr lang="pl-PL" dirty="0" smtClean="0">
                <a:solidFill>
                  <a:srgbClr val="FF0000"/>
                </a:solidFill>
              </a:rPr>
              <a:t>ord(</a:t>
            </a:r>
            <a:r>
              <a:rPr lang="pl-PL" dirty="0" err="1" smtClean="0">
                <a:solidFill>
                  <a:srgbClr val="FF0000"/>
                </a:solidFill>
              </a:rPr>
              <a:t>u'</a:t>
            </a:r>
            <a:r>
              <a:rPr lang="pl-PL" u="wavy" dirty="0" err="1">
                <a:solidFill>
                  <a:srgbClr val="FF0000"/>
                </a:solidFill>
              </a:rPr>
              <a:t>Ú</a:t>
            </a:r>
            <a:r>
              <a:rPr lang="pl-PL" dirty="0" smtClean="0">
                <a:solidFill>
                  <a:srgbClr val="FF0000"/>
                </a:solidFill>
              </a:rPr>
              <a:t>')</a:t>
            </a:r>
            <a:endParaRPr lang="pl-PL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rgbClr val="FF0000"/>
                </a:solidFill>
              </a:rPr>
              <a:t>Traceback</a:t>
            </a:r>
            <a:r>
              <a:rPr lang="pl-PL" dirty="0">
                <a:solidFill>
                  <a:srgbClr val="FF0000"/>
                </a:solidFill>
              </a:rPr>
              <a:t> (most </a:t>
            </a:r>
            <a:r>
              <a:rPr lang="pl-PL" dirty="0" err="1">
                <a:solidFill>
                  <a:srgbClr val="FF0000"/>
                </a:solidFill>
              </a:rPr>
              <a:t>recent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call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last</a:t>
            </a:r>
            <a:r>
              <a:rPr lang="pl-PL" dirty="0">
                <a:solidFill>
                  <a:srgbClr val="FF0000"/>
                </a:solidFill>
              </a:rPr>
              <a:t>):</a:t>
            </a:r>
          </a:p>
          <a:p>
            <a:pPr marL="0" indent="0">
              <a:buNone/>
            </a:pPr>
            <a:r>
              <a:rPr lang="pl-PL" dirty="0">
                <a:solidFill>
                  <a:srgbClr val="FF0000"/>
                </a:solidFill>
              </a:rPr>
              <a:t>  File "&lt;</a:t>
            </a:r>
            <a:r>
              <a:rPr lang="pl-PL" dirty="0" err="1">
                <a:solidFill>
                  <a:srgbClr val="FF0000"/>
                </a:solidFill>
              </a:rPr>
              <a:t>stdin</a:t>
            </a:r>
            <a:r>
              <a:rPr lang="pl-PL" dirty="0">
                <a:solidFill>
                  <a:srgbClr val="FF0000"/>
                </a:solidFill>
              </a:rPr>
              <a:t>&gt;",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r>
              <a:rPr lang="pl-PL" dirty="0">
                <a:solidFill>
                  <a:srgbClr val="FF0000"/>
                </a:solidFill>
              </a:rPr>
              <a:t> 1, in &lt;module&gt;</a:t>
            </a:r>
          </a:p>
          <a:p>
            <a:pPr marL="0" indent="0">
              <a:buNone/>
            </a:pPr>
            <a:r>
              <a:rPr lang="pl-PL" dirty="0" err="1">
                <a:solidFill>
                  <a:srgbClr val="FF0000"/>
                </a:solidFill>
              </a:rPr>
              <a:t>TypeError</a:t>
            </a:r>
            <a:r>
              <a:rPr lang="pl-PL" dirty="0">
                <a:solidFill>
                  <a:srgbClr val="FF0000"/>
                </a:solidFill>
              </a:rPr>
              <a:t>: ord() </a:t>
            </a:r>
            <a:r>
              <a:rPr lang="pl-PL" dirty="0" err="1">
                <a:solidFill>
                  <a:srgbClr val="FF0000"/>
                </a:solidFill>
              </a:rPr>
              <a:t>expected</a:t>
            </a:r>
            <a:r>
              <a:rPr lang="pl-PL" dirty="0">
                <a:solidFill>
                  <a:srgbClr val="FF0000"/>
                </a:solidFill>
              </a:rPr>
              <a:t> a </a:t>
            </a:r>
            <a:r>
              <a:rPr lang="pl-PL" dirty="0" err="1">
                <a:solidFill>
                  <a:srgbClr val="FF0000"/>
                </a:solidFill>
              </a:rPr>
              <a:t>character</a:t>
            </a:r>
            <a:r>
              <a:rPr lang="pl-PL" dirty="0">
                <a:solidFill>
                  <a:srgbClr val="FF0000"/>
                </a:solidFill>
              </a:rPr>
              <a:t>, but string of </a:t>
            </a:r>
            <a:r>
              <a:rPr lang="pl-PL" dirty="0" err="1">
                <a:solidFill>
                  <a:srgbClr val="FF0000"/>
                </a:solidFill>
              </a:rPr>
              <a:t>length</a:t>
            </a:r>
            <a:r>
              <a:rPr lang="pl-PL" dirty="0">
                <a:solidFill>
                  <a:srgbClr val="FF0000"/>
                </a:solidFill>
              </a:rPr>
              <a:t> 3 </a:t>
            </a:r>
            <a:r>
              <a:rPr lang="pl-PL" dirty="0" err="1">
                <a:solidFill>
                  <a:srgbClr val="FF0000"/>
                </a:solidFill>
              </a:rPr>
              <a:t>found</a:t>
            </a:r>
            <a:endParaRPr lang="pl-PL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l-PL" dirty="0">
                <a:solidFill>
                  <a:srgbClr val="FF0000"/>
                </a:solidFill>
              </a:rPr>
              <a:t>&gt;&gt;&gt; </a:t>
            </a:r>
            <a:r>
              <a:rPr lang="pl-PL" dirty="0" err="1" smtClean="0">
                <a:solidFill>
                  <a:srgbClr val="FF0000"/>
                </a:solidFill>
              </a:rPr>
              <a:t>u'</a:t>
            </a:r>
            <a:r>
              <a:rPr lang="pl-PL" u="wavy" dirty="0" err="1">
                <a:solidFill>
                  <a:srgbClr val="FF0000"/>
                </a:solidFill>
              </a:rPr>
              <a:t>Ú</a:t>
            </a:r>
            <a:r>
              <a:rPr lang="pl-PL" dirty="0" smtClean="0">
                <a:solidFill>
                  <a:srgbClr val="FF0000"/>
                </a:solidFill>
              </a:rPr>
              <a:t>' </a:t>
            </a:r>
            <a:r>
              <a:rPr lang="pl-PL" dirty="0">
                <a:solidFill>
                  <a:srgbClr val="FF0000"/>
                </a:solidFill>
              </a:rPr>
              <a:t>== </a:t>
            </a:r>
            <a:r>
              <a:rPr lang="pl-PL" dirty="0" smtClean="0">
                <a:solidFill>
                  <a:srgbClr val="FF0000"/>
                </a:solidFill>
              </a:rPr>
              <a:t>u'</a:t>
            </a:r>
            <a:r>
              <a:rPr lang="pl-PL" dirty="0">
                <a:solidFill>
                  <a:srgbClr val="FF0000"/>
                </a:solidFill>
              </a:rPr>
              <a:t>\u0055\u0303\u0301'</a:t>
            </a:r>
          </a:p>
          <a:p>
            <a:pPr marL="0" indent="0">
              <a:buNone/>
            </a:pPr>
            <a:r>
              <a:rPr lang="pl-PL" dirty="0" smtClean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/>
              <a:t>The </a:t>
            </a:r>
            <a:r>
              <a:rPr lang="pl-PL" dirty="0" err="1"/>
              <a:t>length</a:t>
            </a:r>
            <a:r>
              <a:rPr lang="pl-PL" dirty="0"/>
              <a:t> of a single </a:t>
            </a:r>
            <a:r>
              <a:rPr lang="pl-PL" dirty="0" err="1"/>
              <a:t>character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84472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</a:t>
            </a:r>
            <a:r>
              <a:rPr lang="pl-PL" dirty="0" err="1" smtClean="0"/>
              <a:t>ukasz</a:t>
            </a:r>
            <a:r>
              <a:rPr lang="pl-PL" dirty="0" smtClean="0"/>
              <a:t> Langa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900000">
            <a:off x="3408340" y="1397365"/>
            <a:ext cx="5263947" cy="5077623"/>
          </a:xfrm>
        </p:spPr>
        <p:txBody>
          <a:bodyPr/>
          <a:lstStyle/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 err="1" smtClean="0"/>
              <a:t>ambv</a:t>
            </a:r>
            <a:r>
              <a:rPr lang="pl-PL" dirty="0" smtClean="0"/>
              <a:t> @ #</a:t>
            </a:r>
            <a:r>
              <a:rPr lang="pl-PL" dirty="0" err="1" smtClean="0"/>
              <a:t>python</a:t>
            </a:r>
            <a:endParaRPr lang="pl-PL" dirty="0" smtClean="0"/>
          </a:p>
          <a:p>
            <a:pPr marL="0" indent="0">
              <a:buNone/>
            </a:pPr>
            <a:r>
              <a:rPr lang="pl-PL" sz="2000" dirty="0" err="1" smtClean="0"/>
              <a:t>fb.me</a:t>
            </a:r>
            <a:r>
              <a:rPr lang="pl-PL" sz="2000" dirty="0" smtClean="0"/>
              <a:t>/</a:t>
            </a:r>
            <a:r>
              <a:rPr lang="pl-PL" sz="2000" dirty="0" err="1" smtClean="0"/>
              <a:t>ambv</a:t>
            </a:r>
            <a:endParaRPr lang="pl-PL" sz="2000" dirty="0" smtClean="0"/>
          </a:p>
          <a:p>
            <a:pPr marL="0" indent="0">
              <a:buNone/>
            </a:pPr>
            <a:r>
              <a:rPr lang="pl-PL" sz="2000" dirty="0" smtClean="0"/>
              <a:t>@</a:t>
            </a:r>
            <a:r>
              <a:rPr lang="pl-PL" sz="2000" dirty="0" err="1" smtClean="0"/>
              <a:t>llanga</a:t>
            </a:r>
            <a:endParaRPr lang="pl-PL" sz="2000" dirty="0" smtClean="0"/>
          </a:p>
          <a:p>
            <a:pPr marL="0" indent="0">
              <a:buNone/>
            </a:pPr>
            <a:r>
              <a:rPr lang="pl-PL" sz="2000" dirty="0" err="1" smtClean="0"/>
              <a:t>lukasz@langa.pl</a:t>
            </a:r>
            <a:endParaRPr lang="pl-PL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4759">
            <a:off x="3875981" y="1111764"/>
            <a:ext cx="2738718" cy="27387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4103256">
            <a:off x="1980365" y="4380255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dirty="0" smtClean="0"/>
              <a:t>–</a:t>
            </a:r>
            <a:endParaRPr lang="en-US" sz="4000" dirty="0"/>
          </a:p>
        </p:txBody>
      </p:sp>
      <p:sp>
        <p:nvSpPr>
          <p:cNvPr id="18" name="Right Arrow 17"/>
          <p:cNvSpPr/>
          <p:nvPr/>
        </p:nvSpPr>
        <p:spPr>
          <a:xfrm flipH="1">
            <a:off x="2434021" y="4350150"/>
            <a:ext cx="813816" cy="76809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oleTekstowe 4"/>
          <p:cNvSpPr txBox="1"/>
          <p:nvPr/>
        </p:nvSpPr>
        <p:spPr>
          <a:xfrm>
            <a:off x="3158536" y="2277086"/>
            <a:ext cx="5127385" cy="2985433"/>
          </a:xfrm>
          <a:prstGeom prst="rect">
            <a:avLst/>
          </a:prstGeom>
          <a:solidFill>
            <a:schemeClr val="bg2"/>
          </a:solidFill>
          <a:ln w="38100" cap="rnd" cmpd="sng">
            <a:solidFill>
              <a:schemeClr val="accent1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pl-PL" sz="18800" dirty="0" smtClean="0"/>
              <a:t>  L</a:t>
            </a:r>
          </a:p>
        </p:txBody>
      </p:sp>
      <p:sp>
        <p:nvSpPr>
          <p:cNvPr id="19" name="TextBox 18"/>
          <p:cNvSpPr txBox="1"/>
          <p:nvPr/>
        </p:nvSpPr>
        <p:spPr>
          <a:xfrm rot="8208814">
            <a:off x="6257061" y="2581960"/>
            <a:ext cx="1274708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7000" dirty="0" smtClean="0"/>
              <a:t>–</a:t>
            </a:r>
            <a:endParaRPr lang="en-US" sz="17000" dirty="0"/>
          </a:p>
        </p:txBody>
      </p:sp>
    </p:spTree>
    <p:extLst>
      <p:ext uri="{BB962C8B-B14F-4D97-AF65-F5344CB8AC3E}">
        <p14:creationId xmlns:p14="http://schemas.microsoft.com/office/powerpoint/2010/main" val="6537901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Unicode</a:t>
            </a:r>
            <a:r>
              <a:rPr lang="pl-PL" dirty="0"/>
              <a:t> </a:t>
            </a:r>
            <a:r>
              <a:rPr lang="pl-PL" dirty="0" err="1"/>
              <a:t>Advice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 rot="900000">
            <a:off x="556088" y="4999326"/>
            <a:ext cx="4310915" cy="1203540"/>
          </a:xfrm>
        </p:spPr>
        <p:txBody>
          <a:bodyPr/>
          <a:lstStyle/>
          <a:p>
            <a:r>
              <a:rPr lang="pl-PL" dirty="0" err="1" smtClean="0"/>
              <a:t>Lesson</a:t>
            </a:r>
            <a:r>
              <a:rPr lang="pl-PL" dirty="0" smtClean="0"/>
              <a:t> #5</a:t>
            </a:r>
            <a:endParaRPr lang="pl-PL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 rot="900000">
            <a:off x="521245" y="557959"/>
            <a:ext cx="5458099" cy="4515680"/>
          </a:xfrm>
          <a:prstGeom prst="roundRect">
            <a:avLst>
              <a:gd name="adj" fmla="val 4992"/>
            </a:avLst>
          </a:prstGeom>
          <a:ln w="19050">
            <a:noFill/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A single </a:t>
            </a:r>
            <a:r>
              <a:rPr lang="pl-PL" dirty="0" err="1" smtClean="0"/>
              <a:t>character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:</a:t>
            </a:r>
          </a:p>
          <a:p>
            <a:pPr marL="457200" indent="-457200">
              <a:buFontTx/>
              <a:buChar char="-"/>
            </a:pPr>
            <a:r>
              <a:rPr lang="pl-PL" dirty="0" smtClean="0"/>
              <a:t>a BMP </a:t>
            </a:r>
            <a:r>
              <a:rPr lang="pl-PL" dirty="0" err="1" smtClean="0"/>
              <a:t>code</a:t>
            </a:r>
            <a:r>
              <a:rPr lang="pl-PL" dirty="0" smtClean="0"/>
              <a:t> point</a:t>
            </a:r>
          </a:p>
          <a:p>
            <a:pPr marL="457200" indent="-457200">
              <a:buFontTx/>
              <a:buChar char="-"/>
            </a:pPr>
            <a:r>
              <a:rPr lang="pl-PL" dirty="0" smtClean="0"/>
              <a:t>a </a:t>
            </a:r>
            <a:r>
              <a:rPr lang="pl-PL" dirty="0" err="1" smtClean="0"/>
              <a:t>U+Dxxxx</a:t>
            </a:r>
            <a:r>
              <a:rPr lang="pl-PL" dirty="0" smtClean="0"/>
              <a:t> </a:t>
            </a:r>
            <a:r>
              <a:rPr lang="pl-PL" dirty="0" err="1" smtClean="0"/>
              <a:t>surrogate</a:t>
            </a:r>
            <a:r>
              <a:rPr lang="pl-PL" dirty="0" smtClean="0"/>
              <a:t> </a:t>
            </a:r>
            <a:r>
              <a:rPr lang="pl-PL" dirty="0" err="1" smtClean="0"/>
              <a:t>pair</a:t>
            </a:r>
            <a:endParaRPr lang="pl-PL" dirty="0" smtClean="0"/>
          </a:p>
          <a:p>
            <a:pPr marL="457200" indent="-457200">
              <a:buFontTx/>
              <a:buChar char="-"/>
            </a:pPr>
            <a:r>
              <a:rPr lang="pl-PL" dirty="0" smtClean="0"/>
              <a:t>A </a:t>
            </a:r>
            <a:r>
              <a:rPr lang="pl-PL" dirty="0" err="1" smtClean="0"/>
              <a:t>grapheme</a:t>
            </a:r>
            <a:r>
              <a:rPr lang="pl-PL" dirty="0" smtClean="0"/>
              <a:t> </a:t>
            </a:r>
            <a:r>
              <a:rPr lang="pl-PL" dirty="0" err="1" smtClean="0"/>
              <a:t>cluster</a:t>
            </a:r>
            <a:endParaRPr lang="pl-PL" dirty="0" smtClean="0"/>
          </a:p>
          <a:p>
            <a:pPr marL="457200" indent="-457200">
              <a:buFontTx/>
              <a:buChar char="-"/>
            </a:pPr>
            <a:r>
              <a:rPr lang="pl-PL" dirty="0" smtClean="0"/>
              <a:t>A </a:t>
            </a:r>
            <a:r>
              <a:rPr lang="pl-PL" dirty="0" err="1" smtClean="0"/>
              <a:t>sorting</a:t>
            </a:r>
            <a:r>
              <a:rPr lang="pl-PL" dirty="0" smtClean="0"/>
              <a:t> element (</a:t>
            </a:r>
            <a:r>
              <a:rPr lang="pl-PL" dirty="0" err="1" smtClean="0"/>
              <a:t>e.g</a:t>
            </a:r>
            <a:r>
              <a:rPr lang="pl-PL" dirty="0" smtClean="0"/>
              <a:t>. „</a:t>
            </a:r>
            <a:r>
              <a:rPr lang="pl-PL" dirty="0" err="1" smtClean="0"/>
              <a:t>dzs</a:t>
            </a:r>
            <a:r>
              <a:rPr lang="pl-PL" dirty="0" smtClean="0"/>
              <a:t>” in </a:t>
            </a:r>
            <a:r>
              <a:rPr lang="pl-PL" dirty="0" err="1" smtClean="0"/>
              <a:t>Hungarian</a:t>
            </a:r>
            <a:r>
              <a:rPr lang="pl-PL" dirty="0" smtClean="0"/>
              <a:t>)</a:t>
            </a:r>
          </a:p>
          <a:p>
            <a:r>
              <a:rPr lang="pl-PL" dirty="0" err="1" smtClean="0">
                <a:solidFill>
                  <a:srgbClr val="FF0000"/>
                </a:solidFill>
              </a:rPr>
              <a:t>Python</a:t>
            </a:r>
            <a:r>
              <a:rPr lang="pl-PL" dirty="0" smtClean="0">
                <a:solidFill>
                  <a:srgbClr val="FF0000"/>
                </a:solidFill>
              </a:rPr>
              <a:t> 2 </a:t>
            </a:r>
            <a:r>
              <a:rPr lang="pl-PL" dirty="0" err="1" smtClean="0">
                <a:solidFill>
                  <a:srgbClr val="FF0000"/>
                </a:solidFill>
              </a:rPr>
              <a:t>fails</a:t>
            </a:r>
            <a:r>
              <a:rPr lang="pl-PL" dirty="0" smtClean="0">
                <a:solidFill>
                  <a:srgbClr val="FF0000"/>
                </a:solidFill>
              </a:rPr>
              <a:t> on </a:t>
            </a:r>
            <a:r>
              <a:rPr lang="pl-PL" dirty="0" err="1" smtClean="0">
                <a:solidFill>
                  <a:srgbClr val="FF0000"/>
                </a:solidFill>
              </a:rPr>
              <a:t>all</a:t>
            </a:r>
            <a:r>
              <a:rPr lang="pl-PL" dirty="0" smtClean="0">
                <a:solidFill>
                  <a:srgbClr val="FF0000"/>
                </a:solidFill>
              </a:rPr>
              <a:t> but the </a:t>
            </a:r>
            <a:r>
              <a:rPr lang="pl-PL" dirty="0" err="1" smtClean="0">
                <a:solidFill>
                  <a:srgbClr val="FF0000"/>
                </a:solidFill>
              </a:rPr>
              <a:t>first</a:t>
            </a:r>
            <a:r>
              <a:rPr lang="pl-PL" dirty="0" smtClean="0">
                <a:solidFill>
                  <a:srgbClr val="FF0000"/>
                </a:solidFill>
              </a:rPr>
              <a:t> one.</a:t>
            </a:r>
            <a:endParaRPr lang="pl-P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3541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Unicode</a:t>
            </a:r>
            <a:r>
              <a:rPr lang="pl-PL" dirty="0"/>
              <a:t> </a:t>
            </a:r>
            <a:r>
              <a:rPr lang="pl-PL" dirty="0" err="1"/>
              <a:t>Advice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 rot="900000">
            <a:off x="556088" y="4999326"/>
            <a:ext cx="4310915" cy="1203540"/>
          </a:xfrm>
        </p:spPr>
        <p:txBody>
          <a:bodyPr/>
          <a:lstStyle/>
          <a:p>
            <a:r>
              <a:rPr lang="pl-PL" dirty="0" err="1" smtClean="0"/>
              <a:t>Lesson</a:t>
            </a:r>
            <a:r>
              <a:rPr lang="pl-PL" dirty="0" smtClean="0"/>
              <a:t> #5</a:t>
            </a:r>
            <a:endParaRPr lang="pl-PL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 rot="900000">
            <a:off x="521245" y="557959"/>
            <a:ext cx="5458099" cy="4515680"/>
          </a:xfrm>
          <a:prstGeom prst="roundRect">
            <a:avLst>
              <a:gd name="adj" fmla="val 4992"/>
            </a:avLst>
          </a:prstGeom>
          <a:ln w="19050">
            <a:noFill/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A single </a:t>
            </a:r>
            <a:r>
              <a:rPr lang="pl-PL" dirty="0" err="1" smtClean="0"/>
              <a:t>character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:</a:t>
            </a:r>
          </a:p>
          <a:p>
            <a:pPr marL="457200" indent="-457200">
              <a:buFontTx/>
              <a:buChar char="-"/>
            </a:pPr>
            <a:r>
              <a:rPr lang="pl-PL" dirty="0" smtClean="0"/>
              <a:t>a BMP </a:t>
            </a:r>
            <a:r>
              <a:rPr lang="pl-PL" dirty="0" err="1" smtClean="0"/>
              <a:t>code</a:t>
            </a:r>
            <a:r>
              <a:rPr lang="pl-PL" dirty="0" smtClean="0"/>
              <a:t> point</a:t>
            </a:r>
          </a:p>
          <a:p>
            <a:pPr marL="457200" indent="-457200">
              <a:buFontTx/>
              <a:buChar char="-"/>
            </a:pPr>
            <a:r>
              <a:rPr lang="pl-PL" dirty="0" smtClean="0"/>
              <a:t>a </a:t>
            </a:r>
            <a:r>
              <a:rPr lang="pl-PL" dirty="0" err="1" smtClean="0"/>
              <a:t>U+Dxxxx</a:t>
            </a:r>
            <a:r>
              <a:rPr lang="pl-PL" dirty="0" smtClean="0"/>
              <a:t> </a:t>
            </a:r>
            <a:r>
              <a:rPr lang="pl-PL" dirty="0" err="1" smtClean="0"/>
              <a:t>surrogate</a:t>
            </a:r>
            <a:r>
              <a:rPr lang="pl-PL" dirty="0" smtClean="0"/>
              <a:t> </a:t>
            </a:r>
            <a:r>
              <a:rPr lang="pl-PL" dirty="0" err="1" smtClean="0"/>
              <a:t>pair</a:t>
            </a:r>
            <a:endParaRPr lang="pl-PL" dirty="0" smtClean="0"/>
          </a:p>
          <a:p>
            <a:pPr marL="457200" indent="-457200">
              <a:buFontTx/>
              <a:buChar char="-"/>
            </a:pPr>
            <a:r>
              <a:rPr lang="pl-PL" dirty="0" smtClean="0"/>
              <a:t>A </a:t>
            </a:r>
            <a:r>
              <a:rPr lang="pl-PL" dirty="0" err="1" smtClean="0"/>
              <a:t>grapheme</a:t>
            </a:r>
            <a:r>
              <a:rPr lang="pl-PL" dirty="0" smtClean="0"/>
              <a:t> </a:t>
            </a:r>
            <a:r>
              <a:rPr lang="pl-PL" dirty="0" err="1" smtClean="0"/>
              <a:t>cluster</a:t>
            </a:r>
            <a:endParaRPr lang="pl-PL" dirty="0" smtClean="0"/>
          </a:p>
          <a:p>
            <a:pPr marL="457200" indent="-457200">
              <a:buFontTx/>
              <a:buChar char="-"/>
            </a:pPr>
            <a:r>
              <a:rPr lang="pl-PL" dirty="0" smtClean="0"/>
              <a:t>A </a:t>
            </a:r>
            <a:r>
              <a:rPr lang="pl-PL" dirty="0" err="1" smtClean="0"/>
              <a:t>sorting</a:t>
            </a:r>
            <a:r>
              <a:rPr lang="pl-PL" dirty="0" smtClean="0"/>
              <a:t> element (</a:t>
            </a:r>
            <a:r>
              <a:rPr lang="pl-PL" dirty="0" err="1" smtClean="0"/>
              <a:t>e.g</a:t>
            </a:r>
            <a:r>
              <a:rPr lang="pl-PL" dirty="0" smtClean="0"/>
              <a:t>. „</a:t>
            </a:r>
            <a:r>
              <a:rPr lang="pl-PL" dirty="0" err="1" smtClean="0"/>
              <a:t>dzs</a:t>
            </a:r>
            <a:r>
              <a:rPr lang="pl-PL" dirty="0" smtClean="0"/>
              <a:t>” in </a:t>
            </a:r>
            <a:r>
              <a:rPr lang="pl-PL" dirty="0" err="1" smtClean="0"/>
              <a:t>Hungarian</a:t>
            </a:r>
            <a:r>
              <a:rPr lang="pl-PL" dirty="0" smtClean="0"/>
              <a:t>)</a:t>
            </a:r>
          </a:p>
          <a:p>
            <a:r>
              <a:rPr lang="pl-PL" dirty="0" err="1" smtClean="0"/>
              <a:t>Python</a:t>
            </a:r>
            <a:r>
              <a:rPr lang="pl-PL" dirty="0" smtClean="0"/>
              <a:t> 2 </a:t>
            </a:r>
            <a:r>
              <a:rPr lang="pl-PL" dirty="0" err="1" smtClean="0"/>
              <a:t>fails</a:t>
            </a:r>
            <a:r>
              <a:rPr lang="pl-PL" dirty="0" smtClean="0"/>
              <a:t> </a:t>
            </a:r>
            <a:r>
              <a:rPr lang="pl-PL" dirty="0" err="1" smtClean="0"/>
              <a:t>at</a:t>
            </a:r>
            <a:r>
              <a:rPr lang="pl-PL" dirty="0" smtClean="0"/>
              <a:t> </a:t>
            </a:r>
            <a:r>
              <a:rPr lang="pl-PL" dirty="0" err="1" smtClean="0"/>
              <a:t>all</a:t>
            </a:r>
            <a:r>
              <a:rPr lang="pl-PL" dirty="0" smtClean="0"/>
              <a:t> but the </a:t>
            </a:r>
            <a:r>
              <a:rPr lang="pl-PL" dirty="0" err="1" smtClean="0"/>
              <a:t>first</a:t>
            </a:r>
            <a:r>
              <a:rPr lang="pl-PL" dirty="0" smtClean="0"/>
              <a:t> one.</a:t>
            </a:r>
            <a:endParaRPr lang="pl-PL" dirty="0"/>
          </a:p>
        </p:txBody>
      </p:sp>
      <p:sp>
        <p:nvSpPr>
          <p:cNvPr id="7" name="PoleTekstowe 4"/>
          <p:cNvSpPr txBox="1"/>
          <p:nvPr/>
        </p:nvSpPr>
        <p:spPr>
          <a:xfrm>
            <a:off x="232989" y="1384557"/>
            <a:ext cx="8657415" cy="4216539"/>
          </a:xfrm>
          <a:prstGeom prst="rect">
            <a:avLst/>
          </a:prstGeom>
          <a:solidFill>
            <a:schemeClr val="bg2"/>
          </a:solidFill>
          <a:ln w="38100" cap="rnd" cmpd="sng">
            <a:solidFill>
              <a:schemeClr val="accent1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pl-PL" sz="2400" dirty="0" err="1" smtClean="0"/>
              <a:t>Grapheme</a:t>
            </a:r>
            <a:r>
              <a:rPr lang="pl-PL" sz="2400" dirty="0" smtClean="0"/>
              <a:t> </a:t>
            </a:r>
            <a:r>
              <a:rPr lang="pl-PL" sz="2400" dirty="0" err="1" smtClean="0"/>
              <a:t>Clusters</a:t>
            </a:r>
            <a:r>
              <a:rPr lang="pl-PL" sz="2400" dirty="0" smtClean="0"/>
              <a:t>?! WTF.</a:t>
            </a:r>
          </a:p>
          <a:p>
            <a:endParaRPr lang="pl-PL" sz="2400" dirty="0"/>
          </a:p>
          <a:p>
            <a:r>
              <a:rPr lang="pl-PL" sz="2000" dirty="0">
                <a:latin typeface="Consolas"/>
                <a:cs typeface="Consolas"/>
              </a:rPr>
              <a:t>&gt;&gt;&gt; </a:t>
            </a:r>
            <a:r>
              <a:rPr lang="pl-PL" sz="2000" dirty="0" smtClean="0">
                <a:latin typeface="Consolas"/>
                <a:cs typeface="Consolas"/>
              </a:rPr>
              <a:t>cc = u</a:t>
            </a:r>
            <a:r>
              <a:rPr lang="pl-PL" sz="2000" dirty="0">
                <a:solidFill>
                  <a:srgbClr val="00B0F0"/>
                </a:solidFill>
                <a:latin typeface="Consolas"/>
                <a:cs typeface="Consolas"/>
              </a:rPr>
              <a:t>'\N{LATIN CAPITAL LETTER C}</a:t>
            </a:r>
            <a:r>
              <a:rPr lang="pl-PL" sz="2000" dirty="0">
                <a:solidFill>
                  <a:srgbClr val="FFFF00"/>
                </a:solidFill>
                <a:latin typeface="Consolas"/>
                <a:cs typeface="Consolas"/>
              </a:rPr>
              <a:t>\N{COMBINING CEDILLA</a:t>
            </a:r>
            <a:r>
              <a:rPr lang="pl-PL" sz="2000" dirty="0" smtClean="0">
                <a:solidFill>
                  <a:srgbClr val="FFFF00"/>
                </a:solidFill>
                <a:latin typeface="Consolas"/>
                <a:cs typeface="Consolas"/>
              </a:rPr>
              <a:t>}</a:t>
            </a:r>
            <a:r>
              <a:rPr lang="pl-PL" sz="2000" dirty="0" smtClean="0">
                <a:latin typeface="Consolas"/>
                <a:cs typeface="Consolas"/>
              </a:rPr>
              <a:t>’</a:t>
            </a:r>
            <a:br>
              <a:rPr lang="pl-PL" sz="2000" dirty="0" smtClean="0">
                <a:latin typeface="Consolas"/>
                <a:cs typeface="Consolas"/>
              </a:rPr>
            </a:br>
            <a:r>
              <a:rPr lang="pl-PL" sz="2000" dirty="0" smtClean="0">
                <a:latin typeface="Consolas"/>
                <a:cs typeface="Consolas"/>
              </a:rPr>
              <a:t>&gt;&gt;&gt; </a:t>
            </a:r>
            <a:r>
              <a:rPr lang="pl-PL" sz="2000" dirty="0" err="1" smtClean="0">
                <a:latin typeface="Consolas"/>
                <a:cs typeface="Consolas"/>
              </a:rPr>
              <a:t>print</a:t>
            </a:r>
            <a:r>
              <a:rPr lang="pl-PL" sz="2000" dirty="0" smtClean="0">
                <a:latin typeface="Consolas"/>
                <a:cs typeface="Consolas"/>
              </a:rPr>
              <a:t>(cc, </a:t>
            </a:r>
            <a:r>
              <a:rPr lang="pl-PL" sz="2000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Consolas"/>
                <a:cs typeface="Consolas"/>
              </a:rPr>
              <a:t>len(cc)</a:t>
            </a:r>
            <a:r>
              <a:rPr lang="pl-PL" sz="2000" dirty="0" smtClean="0">
                <a:latin typeface="Consolas"/>
                <a:cs typeface="Consolas"/>
              </a:rPr>
              <a:t>)</a:t>
            </a:r>
            <a:br>
              <a:rPr lang="pl-PL" sz="2000" dirty="0" smtClean="0">
                <a:latin typeface="Consolas"/>
                <a:cs typeface="Consolas"/>
              </a:rPr>
            </a:br>
            <a:r>
              <a:rPr lang="pl-PL" sz="2000" dirty="0" err="1" smtClean="0">
                <a:latin typeface="Consolas"/>
                <a:cs typeface="Consolas"/>
              </a:rPr>
              <a:t>Ç</a:t>
            </a:r>
            <a:r>
              <a:rPr lang="pl-PL" sz="2000" dirty="0" smtClean="0">
                <a:latin typeface="Consolas"/>
                <a:cs typeface="Consolas"/>
              </a:rPr>
              <a:t> </a:t>
            </a:r>
            <a:r>
              <a:rPr lang="pl-PL" sz="2000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Consolas"/>
                <a:cs typeface="Consolas"/>
              </a:rPr>
              <a:t>2</a:t>
            </a:r>
            <a:r>
              <a:rPr lang="pl-PL" sz="2000" dirty="0">
                <a:latin typeface="Consolas"/>
                <a:cs typeface="Consolas"/>
              </a:rPr>
              <a:t/>
            </a:r>
            <a:br>
              <a:rPr lang="pl-PL" sz="2000" dirty="0">
                <a:latin typeface="Consolas"/>
                <a:cs typeface="Consolas"/>
              </a:rPr>
            </a:br>
            <a:r>
              <a:rPr lang="pl-PL" sz="2000" dirty="0">
                <a:latin typeface="Consolas"/>
                <a:cs typeface="Consolas"/>
              </a:rPr>
              <a:t>&gt;&gt;&gt; </a:t>
            </a:r>
            <a:r>
              <a:rPr lang="pl-PL" sz="2000" dirty="0" err="1">
                <a:latin typeface="Consolas"/>
                <a:cs typeface="Consolas"/>
              </a:rPr>
              <a:t>unicodedata.normalize</a:t>
            </a:r>
            <a:r>
              <a:rPr lang="pl-PL" sz="2000" dirty="0">
                <a:latin typeface="Consolas"/>
                <a:cs typeface="Consolas"/>
              </a:rPr>
              <a:t>('NFC', u'</a:t>
            </a:r>
            <a:r>
              <a:rPr lang="pl-PL" sz="2000" dirty="0">
                <a:solidFill>
                  <a:srgbClr val="92D050"/>
                </a:solidFill>
                <a:latin typeface="Consolas"/>
                <a:cs typeface="Consolas"/>
              </a:rPr>
              <a:t>\u00c7</a:t>
            </a:r>
            <a:r>
              <a:rPr lang="pl-PL" sz="2000" dirty="0" smtClean="0">
                <a:latin typeface="Consolas"/>
                <a:cs typeface="Consolas"/>
              </a:rPr>
              <a:t>')</a:t>
            </a:r>
            <a:br>
              <a:rPr lang="pl-PL" sz="2000" dirty="0" smtClean="0">
                <a:latin typeface="Consolas"/>
                <a:cs typeface="Consolas"/>
              </a:rPr>
            </a:br>
            <a:r>
              <a:rPr lang="pl-PL" sz="2000" dirty="0" smtClean="0">
                <a:latin typeface="Consolas"/>
                <a:cs typeface="Consolas"/>
              </a:rPr>
              <a:t>'</a:t>
            </a:r>
            <a:r>
              <a:rPr lang="pl-PL" sz="2000" dirty="0" err="1" smtClean="0">
                <a:latin typeface="Consolas"/>
                <a:cs typeface="Consolas"/>
              </a:rPr>
              <a:t>Ç</a:t>
            </a:r>
            <a:r>
              <a:rPr lang="pl-PL" sz="2000" dirty="0" smtClean="0">
                <a:latin typeface="Consolas"/>
                <a:cs typeface="Consolas"/>
              </a:rPr>
              <a:t>'</a:t>
            </a:r>
            <a:br>
              <a:rPr lang="pl-PL" sz="2000" dirty="0" smtClean="0">
                <a:latin typeface="Consolas"/>
                <a:cs typeface="Consolas"/>
              </a:rPr>
            </a:br>
            <a:r>
              <a:rPr lang="pl-PL" sz="2000" dirty="0" smtClean="0">
                <a:latin typeface="Consolas"/>
                <a:cs typeface="Consolas"/>
              </a:rPr>
              <a:t>&gt;&gt;&gt; </a:t>
            </a:r>
            <a:r>
              <a:rPr lang="pl-PL" sz="2000" dirty="0" err="1">
                <a:latin typeface="Consolas"/>
                <a:cs typeface="Consolas"/>
              </a:rPr>
              <a:t>unicodedata.normalize</a:t>
            </a:r>
            <a:r>
              <a:rPr lang="pl-PL" sz="2000" dirty="0">
                <a:latin typeface="Consolas"/>
                <a:cs typeface="Consolas"/>
              </a:rPr>
              <a:t>('NFD', u'</a:t>
            </a:r>
            <a:r>
              <a:rPr lang="pl-PL" sz="2000" dirty="0">
                <a:solidFill>
                  <a:srgbClr val="92D050"/>
                </a:solidFill>
                <a:latin typeface="Consolas"/>
                <a:cs typeface="Consolas"/>
              </a:rPr>
              <a:t>\u00c7</a:t>
            </a:r>
            <a:r>
              <a:rPr lang="pl-PL" sz="2000" dirty="0" smtClean="0">
                <a:latin typeface="Consolas"/>
                <a:cs typeface="Consolas"/>
              </a:rPr>
              <a:t>')</a:t>
            </a:r>
            <a:br>
              <a:rPr lang="pl-PL" sz="2000" dirty="0" smtClean="0">
                <a:latin typeface="Consolas"/>
                <a:cs typeface="Consolas"/>
              </a:rPr>
            </a:br>
            <a:r>
              <a:rPr lang="pl-PL" sz="2000" dirty="0" smtClean="0">
                <a:latin typeface="Consolas"/>
                <a:cs typeface="Consolas"/>
              </a:rPr>
              <a:t>'</a:t>
            </a:r>
            <a:r>
              <a:rPr lang="pl-PL" sz="2000" dirty="0" err="1" smtClean="0">
                <a:latin typeface="Consolas"/>
                <a:cs typeface="Consolas"/>
              </a:rPr>
              <a:t>Ç</a:t>
            </a:r>
            <a:r>
              <a:rPr lang="pl-PL" sz="2000" dirty="0" smtClean="0">
                <a:latin typeface="Consolas"/>
                <a:cs typeface="Consolas"/>
              </a:rPr>
              <a:t>'</a:t>
            </a:r>
            <a:br>
              <a:rPr lang="pl-PL" sz="2000" dirty="0" smtClean="0">
                <a:latin typeface="Consolas"/>
                <a:cs typeface="Consolas"/>
              </a:rPr>
            </a:br>
            <a:r>
              <a:rPr lang="pl-PL" sz="2000" dirty="0" smtClean="0">
                <a:latin typeface="Consolas"/>
                <a:cs typeface="Consolas"/>
              </a:rPr>
              <a:t>&gt;&gt;&gt; </a:t>
            </a:r>
            <a:r>
              <a:rPr lang="pl-PL" sz="2000" dirty="0" err="1" smtClean="0">
                <a:latin typeface="Consolas"/>
                <a:cs typeface="Consolas"/>
              </a:rPr>
              <a:t>unicodedata.normalize</a:t>
            </a:r>
            <a:r>
              <a:rPr lang="pl-PL" sz="2000" dirty="0">
                <a:latin typeface="Consolas"/>
                <a:cs typeface="Consolas"/>
              </a:rPr>
              <a:t>('NFC', u'</a:t>
            </a:r>
            <a:r>
              <a:rPr lang="pl-PL" sz="2000" dirty="0">
                <a:solidFill>
                  <a:srgbClr val="92D050"/>
                </a:solidFill>
                <a:latin typeface="Consolas"/>
                <a:cs typeface="Consolas"/>
              </a:rPr>
              <a:t>\u00c7</a:t>
            </a:r>
            <a:r>
              <a:rPr lang="pl-PL" sz="2000" dirty="0">
                <a:latin typeface="Consolas"/>
                <a:cs typeface="Consolas"/>
              </a:rPr>
              <a:t>').</a:t>
            </a:r>
            <a:r>
              <a:rPr lang="pl-PL" sz="2000" dirty="0" err="1">
                <a:latin typeface="Consolas"/>
                <a:cs typeface="Consolas"/>
              </a:rPr>
              <a:t>encode</a:t>
            </a:r>
            <a:r>
              <a:rPr lang="pl-PL" sz="2000" dirty="0">
                <a:latin typeface="Consolas"/>
                <a:cs typeface="Consolas"/>
              </a:rPr>
              <a:t>('utf8</a:t>
            </a:r>
            <a:r>
              <a:rPr lang="pl-PL" sz="2000" dirty="0" smtClean="0">
                <a:latin typeface="Consolas"/>
                <a:cs typeface="Consolas"/>
              </a:rPr>
              <a:t>')</a:t>
            </a:r>
            <a:br>
              <a:rPr lang="pl-PL" sz="2000" dirty="0" smtClean="0">
                <a:latin typeface="Consolas"/>
                <a:cs typeface="Consolas"/>
              </a:rPr>
            </a:br>
            <a:r>
              <a:rPr lang="pl-PL" sz="2000" dirty="0" smtClean="0">
                <a:latin typeface="Consolas"/>
                <a:cs typeface="Consolas"/>
              </a:rPr>
              <a:t>b'</a:t>
            </a:r>
            <a:r>
              <a:rPr lang="pl-PL" sz="2000" dirty="0" smtClean="0">
                <a:solidFill>
                  <a:srgbClr val="92D050"/>
                </a:solidFill>
                <a:latin typeface="Consolas"/>
                <a:cs typeface="Consolas"/>
              </a:rPr>
              <a:t>\xc3\x87</a:t>
            </a:r>
            <a:r>
              <a:rPr lang="pl-PL" sz="2000" dirty="0" smtClean="0">
                <a:latin typeface="Consolas"/>
                <a:cs typeface="Consolas"/>
              </a:rPr>
              <a:t>'</a:t>
            </a:r>
            <a:br>
              <a:rPr lang="pl-PL" sz="2000" dirty="0" smtClean="0">
                <a:latin typeface="Consolas"/>
                <a:cs typeface="Consolas"/>
              </a:rPr>
            </a:br>
            <a:r>
              <a:rPr lang="pl-PL" sz="2000" dirty="0" smtClean="0">
                <a:latin typeface="Consolas"/>
                <a:cs typeface="Consolas"/>
              </a:rPr>
              <a:t>&gt;&gt;&gt; </a:t>
            </a:r>
            <a:r>
              <a:rPr lang="pl-PL" sz="2000" dirty="0" err="1">
                <a:latin typeface="Consolas"/>
                <a:cs typeface="Consolas"/>
              </a:rPr>
              <a:t>unicodedata.normalize</a:t>
            </a:r>
            <a:r>
              <a:rPr lang="pl-PL" sz="2000" dirty="0">
                <a:latin typeface="Consolas"/>
                <a:cs typeface="Consolas"/>
              </a:rPr>
              <a:t>('NFD', u'</a:t>
            </a:r>
            <a:r>
              <a:rPr lang="pl-PL" sz="2000" dirty="0">
                <a:solidFill>
                  <a:srgbClr val="92D050"/>
                </a:solidFill>
                <a:latin typeface="Consolas"/>
                <a:cs typeface="Consolas"/>
              </a:rPr>
              <a:t>\u00c7</a:t>
            </a:r>
            <a:r>
              <a:rPr lang="pl-PL" sz="2000" dirty="0">
                <a:latin typeface="Consolas"/>
                <a:cs typeface="Consolas"/>
              </a:rPr>
              <a:t>').</a:t>
            </a:r>
            <a:r>
              <a:rPr lang="pl-PL" sz="2000" dirty="0" err="1">
                <a:latin typeface="Consolas"/>
                <a:cs typeface="Consolas"/>
              </a:rPr>
              <a:t>encode</a:t>
            </a:r>
            <a:r>
              <a:rPr lang="pl-PL" sz="2000" dirty="0">
                <a:latin typeface="Consolas"/>
                <a:cs typeface="Consolas"/>
              </a:rPr>
              <a:t>('utf8</a:t>
            </a:r>
            <a:r>
              <a:rPr lang="pl-PL" sz="2000" dirty="0" smtClean="0">
                <a:latin typeface="Consolas"/>
                <a:cs typeface="Consolas"/>
              </a:rPr>
              <a:t>')</a:t>
            </a:r>
            <a:br>
              <a:rPr lang="pl-PL" sz="2000" dirty="0" smtClean="0">
                <a:latin typeface="Consolas"/>
                <a:cs typeface="Consolas"/>
              </a:rPr>
            </a:br>
            <a:r>
              <a:rPr lang="pl-PL" sz="2000" dirty="0" err="1" smtClean="0">
                <a:latin typeface="Consolas"/>
                <a:cs typeface="Consolas"/>
              </a:rPr>
              <a:t>b'</a:t>
            </a:r>
            <a:r>
              <a:rPr lang="pl-PL" sz="2000" dirty="0" err="1" smtClean="0">
                <a:solidFill>
                  <a:srgbClr val="00B0F0"/>
                </a:solidFill>
                <a:latin typeface="Consolas"/>
                <a:cs typeface="Consolas"/>
              </a:rPr>
              <a:t>C</a:t>
            </a:r>
            <a:r>
              <a:rPr lang="pl-PL" sz="2000" dirty="0" smtClean="0">
                <a:solidFill>
                  <a:srgbClr val="FFFF00"/>
                </a:solidFill>
                <a:latin typeface="Consolas"/>
                <a:cs typeface="Consolas"/>
              </a:rPr>
              <a:t>\</a:t>
            </a:r>
            <a:r>
              <a:rPr lang="pl-PL" sz="2000" dirty="0" err="1" smtClean="0">
                <a:solidFill>
                  <a:srgbClr val="FFFF00"/>
                </a:solidFill>
                <a:latin typeface="Consolas"/>
                <a:cs typeface="Consolas"/>
              </a:rPr>
              <a:t>xcc</a:t>
            </a:r>
            <a:r>
              <a:rPr lang="pl-PL" sz="2000" dirty="0" smtClean="0">
                <a:solidFill>
                  <a:srgbClr val="FFFF00"/>
                </a:solidFill>
                <a:latin typeface="Consolas"/>
                <a:cs typeface="Consolas"/>
              </a:rPr>
              <a:t>\xa7</a:t>
            </a:r>
            <a:r>
              <a:rPr lang="pl-PL" sz="2000" dirty="0">
                <a:latin typeface="Consolas"/>
                <a:cs typeface="Consolas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8227638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Unicode</a:t>
            </a:r>
            <a:r>
              <a:rPr lang="pl-PL" dirty="0"/>
              <a:t> </a:t>
            </a:r>
            <a:r>
              <a:rPr lang="pl-PL" dirty="0" err="1"/>
              <a:t>Advice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 rot="900000">
            <a:off x="556088" y="4999326"/>
            <a:ext cx="4310915" cy="1203540"/>
          </a:xfrm>
        </p:spPr>
        <p:txBody>
          <a:bodyPr/>
          <a:lstStyle/>
          <a:p>
            <a:r>
              <a:rPr lang="pl-PL" dirty="0" err="1" smtClean="0"/>
              <a:t>Lesson</a:t>
            </a:r>
            <a:r>
              <a:rPr lang="pl-PL" dirty="0" smtClean="0"/>
              <a:t> #6</a:t>
            </a:r>
            <a:endParaRPr lang="pl-PL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 rot="900000">
            <a:off x="395390" y="541390"/>
            <a:ext cx="5586136" cy="4515680"/>
          </a:xfrm>
          <a:prstGeom prst="roundRect">
            <a:avLst>
              <a:gd name="adj" fmla="val 4992"/>
            </a:avLst>
          </a:prstGeom>
          <a:ln w="19050">
            <a:noFill/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/>
              <a:t>All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should</a:t>
            </a:r>
            <a:r>
              <a:rPr lang="pl-PL" dirty="0" smtClean="0"/>
              <a:t> </a:t>
            </a:r>
            <a:r>
              <a:rPr lang="pl-PL" dirty="0" err="1" smtClean="0"/>
              <a:t>process</a:t>
            </a:r>
            <a:r>
              <a:rPr lang="pl-PL" dirty="0" smtClean="0"/>
              <a:t> </a:t>
            </a:r>
            <a:r>
              <a:rPr lang="pl-PL" dirty="0" err="1" smtClean="0"/>
              <a:t>text</a:t>
            </a:r>
            <a:r>
              <a:rPr lang="pl-PL" dirty="0" smtClean="0"/>
              <a:t> </a:t>
            </a:r>
            <a:r>
              <a:rPr lang="pl-PL" dirty="0" err="1" smtClean="0"/>
              <a:t>using</a:t>
            </a:r>
            <a:r>
              <a:rPr lang="pl-PL" dirty="0" smtClean="0"/>
              <a:t> the </a:t>
            </a:r>
            <a:r>
              <a:rPr lang="pl-PL" b="1" dirty="0" err="1" smtClean="0"/>
              <a:t>Unicode</a:t>
            </a:r>
            <a:r>
              <a:rPr lang="pl-PL" b="1" dirty="0" smtClean="0"/>
              <a:t> string </a:t>
            </a:r>
            <a:r>
              <a:rPr lang="pl-PL" dirty="0" err="1" smtClean="0"/>
              <a:t>type</a:t>
            </a:r>
            <a:r>
              <a:rPr lang="pl-PL" dirty="0" smtClean="0"/>
              <a:t>. </a:t>
            </a:r>
          </a:p>
          <a:p>
            <a:r>
              <a:rPr lang="pl-PL" dirty="0" smtClean="0"/>
              <a:t>Using </a:t>
            </a:r>
            <a:r>
              <a:rPr lang="pl-PL" b="1" dirty="0" err="1" smtClean="0"/>
              <a:t>bytes</a:t>
            </a:r>
            <a:r>
              <a:rPr lang="pl-PL" dirty="0" smtClean="0"/>
              <a:t> for </a:t>
            </a:r>
            <a:r>
              <a:rPr lang="pl-PL" dirty="0" err="1" smtClean="0"/>
              <a:t>text</a:t>
            </a:r>
            <a:r>
              <a:rPr lang="pl-PL" dirty="0" smtClean="0"/>
              <a:t> </a:t>
            </a:r>
            <a:r>
              <a:rPr lang="pl-PL" dirty="0" err="1" smtClean="0"/>
              <a:t>handling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a </a:t>
            </a:r>
            <a:r>
              <a:rPr lang="pl-PL" dirty="0" err="1" smtClean="0"/>
              <a:t>bug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77469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Unicode</a:t>
            </a:r>
            <a:r>
              <a:rPr lang="pl-PL" dirty="0"/>
              <a:t> </a:t>
            </a:r>
            <a:r>
              <a:rPr lang="pl-PL" dirty="0" err="1"/>
              <a:t>Advice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 rot="900000">
            <a:off x="556088" y="4999326"/>
            <a:ext cx="4310915" cy="1203540"/>
          </a:xfrm>
        </p:spPr>
        <p:txBody>
          <a:bodyPr/>
          <a:lstStyle/>
          <a:p>
            <a:r>
              <a:rPr lang="pl-PL" dirty="0" err="1" smtClean="0"/>
              <a:t>Lesson</a:t>
            </a:r>
            <a:r>
              <a:rPr lang="pl-PL" dirty="0" smtClean="0"/>
              <a:t> #6</a:t>
            </a:r>
            <a:endParaRPr lang="pl-PL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 rot="900000">
            <a:off x="395390" y="541390"/>
            <a:ext cx="5586136" cy="4515680"/>
          </a:xfrm>
          <a:prstGeom prst="roundRect">
            <a:avLst>
              <a:gd name="adj" fmla="val 4992"/>
            </a:avLst>
          </a:prstGeom>
          <a:ln w="19050">
            <a:noFill/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/>
              <a:t>All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should</a:t>
            </a:r>
            <a:r>
              <a:rPr lang="pl-PL" dirty="0" smtClean="0"/>
              <a:t> </a:t>
            </a:r>
            <a:r>
              <a:rPr lang="pl-PL" dirty="0" err="1" smtClean="0"/>
              <a:t>process</a:t>
            </a:r>
            <a:r>
              <a:rPr lang="pl-PL" dirty="0" smtClean="0"/>
              <a:t> </a:t>
            </a:r>
            <a:r>
              <a:rPr lang="pl-PL" dirty="0" err="1" smtClean="0"/>
              <a:t>text</a:t>
            </a:r>
            <a:r>
              <a:rPr lang="pl-PL" dirty="0" smtClean="0"/>
              <a:t> </a:t>
            </a:r>
            <a:r>
              <a:rPr lang="pl-PL" dirty="0" err="1" smtClean="0"/>
              <a:t>using</a:t>
            </a:r>
            <a:r>
              <a:rPr lang="pl-PL" dirty="0" smtClean="0"/>
              <a:t> the </a:t>
            </a:r>
            <a:r>
              <a:rPr lang="pl-PL" b="1" dirty="0" err="1" smtClean="0"/>
              <a:t>Unicode</a:t>
            </a:r>
            <a:r>
              <a:rPr lang="pl-PL" b="1" dirty="0" smtClean="0"/>
              <a:t> string </a:t>
            </a:r>
            <a:r>
              <a:rPr lang="pl-PL" dirty="0" err="1" smtClean="0"/>
              <a:t>type</a:t>
            </a:r>
            <a:r>
              <a:rPr lang="pl-PL" dirty="0" smtClean="0"/>
              <a:t>. </a:t>
            </a:r>
          </a:p>
          <a:p>
            <a:r>
              <a:rPr lang="pl-PL" dirty="0" smtClean="0"/>
              <a:t>Using </a:t>
            </a:r>
            <a:r>
              <a:rPr lang="pl-PL" b="1" dirty="0" err="1" smtClean="0"/>
              <a:t>bytes</a:t>
            </a:r>
            <a:r>
              <a:rPr lang="pl-PL" dirty="0" smtClean="0"/>
              <a:t> for </a:t>
            </a:r>
            <a:r>
              <a:rPr lang="pl-PL" dirty="0" err="1" smtClean="0"/>
              <a:t>text</a:t>
            </a:r>
            <a:r>
              <a:rPr lang="pl-PL" dirty="0" smtClean="0"/>
              <a:t> </a:t>
            </a:r>
            <a:r>
              <a:rPr lang="pl-PL" dirty="0" err="1" smtClean="0"/>
              <a:t>handling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a </a:t>
            </a:r>
            <a:r>
              <a:rPr lang="pl-PL" dirty="0" err="1" smtClean="0"/>
              <a:t>bug</a:t>
            </a:r>
            <a:r>
              <a:rPr lang="pl-PL" dirty="0" smtClean="0"/>
              <a:t>.</a:t>
            </a:r>
            <a:endParaRPr lang="pl-PL" dirty="0"/>
          </a:p>
        </p:txBody>
      </p:sp>
      <p:sp>
        <p:nvSpPr>
          <p:cNvPr id="5" name="PoleTekstowe 4"/>
          <p:cNvSpPr txBox="1"/>
          <p:nvPr/>
        </p:nvSpPr>
        <p:spPr>
          <a:xfrm>
            <a:off x="992295" y="2033979"/>
            <a:ext cx="7159611" cy="2862322"/>
          </a:xfrm>
          <a:prstGeom prst="rect">
            <a:avLst/>
          </a:prstGeom>
          <a:solidFill>
            <a:schemeClr val="bg2"/>
          </a:solidFill>
          <a:ln w="38100" cap="rnd" cmpd="sng">
            <a:solidFill>
              <a:schemeClr val="accent1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pl-PL" sz="2400" dirty="0" err="1" smtClean="0"/>
              <a:t>Wait</a:t>
            </a:r>
            <a:r>
              <a:rPr lang="pl-PL" sz="2400" dirty="0" smtClean="0"/>
              <a:t>, </a:t>
            </a:r>
            <a:r>
              <a:rPr lang="pl-PL" sz="2400" dirty="0" err="1" smtClean="0"/>
              <a:t>what</a:t>
            </a:r>
            <a:r>
              <a:rPr lang="pl-PL" sz="2400" dirty="0" smtClean="0"/>
              <a:t>? </a:t>
            </a:r>
            <a:r>
              <a:rPr lang="pl-PL" sz="2400" dirty="0" err="1" smtClean="0"/>
              <a:t>Python</a:t>
            </a:r>
            <a:r>
              <a:rPr lang="pl-PL" sz="2400" dirty="0" smtClean="0"/>
              <a:t> 2 and </a:t>
            </a:r>
            <a:r>
              <a:rPr lang="pl-PL" sz="2400" dirty="0" err="1" smtClean="0"/>
              <a:t>Python</a:t>
            </a:r>
            <a:r>
              <a:rPr lang="pl-PL" sz="2400" dirty="0" smtClean="0"/>
              <a:t> 3 </a:t>
            </a:r>
            <a:r>
              <a:rPr lang="pl-PL" sz="2400" dirty="0" err="1" smtClean="0"/>
              <a:t>confusingly</a:t>
            </a:r>
            <a:r>
              <a:rPr lang="pl-PL" sz="2400" dirty="0" smtClean="0"/>
              <a:t> </a:t>
            </a:r>
            <a:r>
              <a:rPr lang="pl-PL" sz="2400" dirty="0" err="1" smtClean="0"/>
              <a:t>reuse</a:t>
            </a:r>
            <a:r>
              <a:rPr lang="pl-PL" sz="2400" dirty="0" smtClean="0"/>
              <a:t> the </a:t>
            </a:r>
            <a:r>
              <a:rPr lang="pl-PL" sz="2400" dirty="0" err="1" smtClean="0"/>
              <a:t>name</a:t>
            </a:r>
            <a:r>
              <a:rPr lang="pl-PL" sz="2400" dirty="0" smtClean="0"/>
              <a:t> </a:t>
            </a:r>
            <a:r>
              <a:rPr lang="pl-PL" sz="2400" b="1" dirty="0" err="1" smtClean="0"/>
              <a:t>str</a:t>
            </a:r>
            <a:r>
              <a:rPr lang="pl-PL" sz="2400" dirty="0" smtClean="0"/>
              <a:t> to </a:t>
            </a:r>
            <a:r>
              <a:rPr lang="pl-PL" sz="2400" dirty="0" err="1" smtClean="0"/>
              <a:t>mean</a:t>
            </a:r>
            <a:r>
              <a:rPr lang="pl-PL" sz="2400" dirty="0" smtClean="0"/>
              <a:t> </a:t>
            </a:r>
            <a:r>
              <a:rPr lang="pl-PL" sz="2400" dirty="0" err="1" smtClean="0"/>
              <a:t>different</a:t>
            </a:r>
            <a:r>
              <a:rPr lang="pl-PL" sz="2400" dirty="0" smtClean="0"/>
              <a:t> </a:t>
            </a:r>
            <a:r>
              <a:rPr lang="pl-PL" sz="2400" dirty="0" err="1" smtClean="0"/>
              <a:t>things</a:t>
            </a:r>
            <a:r>
              <a:rPr lang="pl-PL" sz="2400" dirty="0" smtClean="0"/>
              <a:t>.</a:t>
            </a:r>
          </a:p>
          <a:p>
            <a:endParaRPr lang="pl-PL" sz="2400" dirty="0"/>
          </a:p>
          <a:p>
            <a:r>
              <a:rPr lang="pl-PL" sz="3600" dirty="0" smtClean="0"/>
              <a:t>                    </a:t>
            </a:r>
            <a:r>
              <a:rPr lang="pl-PL" sz="3600" dirty="0" err="1" smtClean="0">
                <a:solidFill>
                  <a:srgbClr val="92D050"/>
                </a:solidFill>
              </a:rPr>
              <a:t>text</a:t>
            </a:r>
            <a:r>
              <a:rPr lang="pl-PL" sz="3600" dirty="0" smtClean="0">
                <a:solidFill>
                  <a:srgbClr val="92D050"/>
                </a:solidFill>
              </a:rPr>
              <a:t>           </a:t>
            </a:r>
            <a:r>
              <a:rPr lang="pl-PL" sz="3600" dirty="0" err="1" smtClean="0">
                <a:solidFill>
                  <a:srgbClr val="FF0000"/>
                </a:solidFill>
              </a:rPr>
              <a:t>binary</a:t>
            </a:r>
            <a:r>
              <a:rPr lang="pl-PL" sz="3600" dirty="0" smtClean="0">
                <a:solidFill>
                  <a:srgbClr val="FF0000"/>
                </a:solidFill>
              </a:rPr>
              <a:t> data</a:t>
            </a:r>
            <a:endParaRPr lang="pl-PL" sz="3600" dirty="0">
              <a:solidFill>
                <a:srgbClr val="FF0000"/>
              </a:solidFill>
            </a:endParaRPr>
          </a:p>
          <a:p>
            <a:r>
              <a:rPr lang="pl-PL" sz="3600" dirty="0" err="1" smtClean="0">
                <a:solidFill>
                  <a:srgbClr val="FFFF00"/>
                </a:solidFill>
              </a:rPr>
              <a:t>Python</a:t>
            </a:r>
            <a:r>
              <a:rPr lang="pl-PL" sz="3600" dirty="0" smtClean="0">
                <a:solidFill>
                  <a:srgbClr val="FFFF00"/>
                </a:solidFill>
              </a:rPr>
              <a:t> 3    </a:t>
            </a:r>
            <a:r>
              <a:rPr lang="pl-PL" sz="3600" dirty="0" err="1" smtClean="0"/>
              <a:t>str</a:t>
            </a:r>
            <a:r>
              <a:rPr lang="pl-PL" sz="3600" dirty="0" smtClean="0"/>
              <a:t>              </a:t>
            </a:r>
            <a:r>
              <a:rPr lang="pl-PL" sz="3600" dirty="0" err="1" smtClean="0"/>
              <a:t>bytes</a:t>
            </a:r>
            <a:endParaRPr lang="pl-PL" sz="3600" dirty="0" smtClean="0"/>
          </a:p>
          <a:p>
            <a:r>
              <a:rPr lang="pl-PL" sz="3600" dirty="0" err="1" smtClean="0">
                <a:solidFill>
                  <a:srgbClr val="00B0F0"/>
                </a:solidFill>
              </a:rPr>
              <a:t>Python</a:t>
            </a:r>
            <a:r>
              <a:rPr lang="pl-PL" sz="3600" dirty="0" smtClean="0">
                <a:solidFill>
                  <a:srgbClr val="00B0F0"/>
                </a:solidFill>
              </a:rPr>
              <a:t> 2    </a:t>
            </a:r>
            <a:r>
              <a:rPr lang="pl-PL" sz="3600" dirty="0" err="1" smtClean="0"/>
              <a:t>unicode</a:t>
            </a:r>
            <a:r>
              <a:rPr lang="pl-PL" sz="3600" dirty="0" smtClean="0"/>
              <a:t>    </a:t>
            </a:r>
            <a:r>
              <a:rPr lang="pl-PL" sz="3600" dirty="0" err="1" smtClean="0"/>
              <a:t>bytes</a:t>
            </a:r>
            <a:r>
              <a:rPr lang="pl-PL" sz="3600" dirty="0" smtClean="0"/>
              <a:t>, </a:t>
            </a:r>
            <a:r>
              <a:rPr lang="pl-PL" sz="3600" dirty="0" err="1" smtClean="0"/>
              <a:t>str</a:t>
            </a:r>
            <a:endParaRPr lang="pl-PL" sz="3600" dirty="0" smtClean="0"/>
          </a:p>
        </p:txBody>
      </p:sp>
    </p:spTree>
    <p:extLst>
      <p:ext uri="{BB962C8B-B14F-4D97-AF65-F5344CB8AC3E}">
        <p14:creationId xmlns:p14="http://schemas.microsoft.com/office/powerpoint/2010/main" val="4091140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Unicode</a:t>
            </a:r>
            <a:r>
              <a:rPr lang="pl-PL" dirty="0"/>
              <a:t> </a:t>
            </a:r>
            <a:r>
              <a:rPr lang="pl-PL" dirty="0" err="1"/>
              <a:t>Advice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 rot="900000">
            <a:off x="556088" y="4999326"/>
            <a:ext cx="4310915" cy="1203540"/>
          </a:xfrm>
        </p:spPr>
        <p:txBody>
          <a:bodyPr/>
          <a:lstStyle/>
          <a:p>
            <a:r>
              <a:rPr lang="pl-PL" dirty="0" err="1" smtClean="0"/>
              <a:t>Lesson</a:t>
            </a:r>
            <a:r>
              <a:rPr lang="pl-PL" dirty="0" smtClean="0"/>
              <a:t> #6</a:t>
            </a:r>
            <a:endParaRPr lang="pl-PL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 rot="900000">
            <a:off x="395390" y="541390"/>
            <a:ext cx="5586136" cy="4515680"/>
          </a:xfrm>
          <a:prstGeom prst="roundRect">
            <a:avLst>
              <a:gd name="adj" fmla="val 4992"/>
            </a:avLst>
          </a:prstGeom>
          <a:ln w="19050">
            <a:noFill/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/>
              <a:t>All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should</a:t>
            </a:r>
            <a:r>
              <a:rPr lang="pl-PL" dirty="0" smtClean="0"/>
              <a:t> </a:t>
            </a:r>
            <a:r>
              <a:rPr lang="pl-PL" dirty="0" err="1" smtClean="0"/>
              <a:t>process</a:t>
            </a:r>
            <a:r>
              <a:rPr lang="pl-PL" dirty="0" smtClean="0"/>
              <a:t> </a:t>
            </a:r>
            <a:r>
              <a:rPr lang="pl-PL" dirty="0" err="1" smtClean="0"/>
              <a:t>text</a:t>
            </a:r>
            <a:r>
              <a:rPr lang="pl-PL" dirty="0" smtClean="0"/>
              <a:t> </a:t>
            </a:r>
            <a:r>
              <a:rPr lang="pl-PL" dirty="0" err="1" smtClean="0"/>
              <a:t>using</a:t>
            </a:r>
            <a:r>
              <a:rPr lang="pl-PL" dirty="0" smtClean="0"/>
              <a:t> the </a:t>
            </a:r>
            <a:r>
              <a:rPr lang="pl-PL" b="1" dirty="0" err="1" smtClean="0"/>
              <a:t>Unicode</a:t>
            </a:r>
            <a:r>
              <a:rPr lang="pl-PL" b="1" dirty="0" smtClean="0"/>
              <a:t> string </a:t>
            </a:r>
            <a:r>
              <a:rPr lang="pl-PL" dirty="0" err="1" smtClean="0"/>
              <a:t>type</a:t>
            </a:r>
            <a:r>
              <a:rPr lang="pl-PL" dirty="0" smtClean="0"/>
              <a:t> (</a:t>
            </a:r>
            <a:r>
              <a:rPr lang="pl-PL" b="1" dirty="0" err="1" smtClean="0"/>
              <a:t>str</a:t>
            </a:r>
            <a:r>
              <a:rPr lang="pl-PL" dirty="0" smtClean="0"/>
              <a:t> on </a:t>
            </a:r>
            <a:r>
              <a:rPr lang="pl-PL" dirty="0" err="1" smtClean="0"/>
              <a:t>Python</a:t>
            </a:r>
            <a:r>
              <a:rPr lang="pl-PL" dirty="0" smtClean="0"/>
              <a:t> 3, </a:t>
            </a:r>
            <a:r>
              <a:rPr lang="pl-PL" b="1" dirty="0" err="1" smtClean="0">
                <a:solidFill>
                  <a:srgbClr val="FF0000"/>
                </a:solidFill>
              </a:rPr>
              <a:t>unicode</a:t>
            </a:r>
            <a:r>
              <a:rPr lang="pl-PL" dirty="0" smtClean="0">
                <a:solidFill>
                  <a:srgbClr val="FF0000"/>
                </a:solidFill>
              </a:rPr>
              <a:t> on </a:t>
            </a:r>
            <a:r>
              <a:rPr lang="pl-PL" dirty="0" err="1" smtClean="0">
                <a:solidFill>
                  <a:srgbClr val="FF0000"/>
                </a:solidFill>
              </a:rPr>
              <a:t>Python</a:t>
            </a:r>
            <a:r>
              <a:rPr lang="pl-PL" dirty="0" smtClean="0">
                <a:solidFill>
                  <a:srgbClr val="FF0000"/>
                </a:solidFill>
              </a:rPr>
              <a:t> 2</a:t>
            </a:r>
            <a:r>
              <a:rPr lang="pl-PL" dirty="0" smtClean="0"/>
              <a:t>). </a:t>
            </a:r>
          </a:p>
          <a:p>
            <a:r>
              <a:rPr lang="pl-PL" dirty="0" smtClean="0"/>
              <a:t>Using </a:t>
            </a:r>
            <a:r>
              <a:rPr lang="pl-PL" b="1" dirty="0" err="1" smtClean="0"/>
              <a:t>bytes</a:t>
            </a:r>
            <a:r>
              <a:rPr lang="pl-PL" dirty="0" smtClean="0"/>
              <a:t> (</a:t>
            </a:r>
            <a:r>
              <a:rPr lang="pl-PL" dirty="0" smtClean="0">
                <a:solidFill>
                  <a:srgbClr val="FF0000"/>
                </a:solidFill>
              </a:rPr>
              <a:t>on </a:t>
            </a:r>
            <a:r>
              <a:rPr lang="pl-PL" dirty="0" err="1" smtClean="0">
                <a:solidFill>
                  <a:srgbClr val="FF0000"/>
                </a:solidFill>
              </a:rPr>
              <a:t>Python</a:t>
            </a:r>
            <a:r>
              <a:rPr lang="pl-PL" dirty="0" smtClean="0">
                <a:solidFill>
                  <a:srgbClr val="FF0000"/>
                </a:solidFill>
              </a:rPr>
              <a:t> 2 </a:t>
            </a:r>
            <a:r>
              <a:rPr lang="pl-PL" dirty="0" err="1" smtClean="0">
                <a:solidFill>
                  <a:srgbClr val="FF0000"/>
                </a:solidFill>
              </a:rPr>
              <a:t>aka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b="1" dirty="0" err="1" smtClean="0">
                <a:solidFill>
                  <a:srgbClr val="FF0000"/>
                </a:solidFill>
              </a:rPr>
              <a:t>str</a:t>
            </a:r>
            <a:r>
              <a:rPr lang="pl-PL" dirty="0" smtClean="0"/>
              <a:t>) for </a:t>
            </a:r>
            <a:r>
              <a:rPr lang="pl-PL" dirty="0" err="1" smtClean="0"/>
              <a:t>text</a:t>
            </a:r>
            <a:r>
              <a:rPr lang="pl-PL" dirty="0" smtClean="0"/>
              <a:t> </a:t>
            </a:r>
            <a:r>
              <a:rPr lang="pl-PL" dirty="0" err="1" smtClean="0"/>
              <a:t>handling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a </a:t>
            </a:r>
            <a:r>
              <a:rPr lang="pl-PL" dirty="0" err="1" smtClean="0"/>
              <a:t>bug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345322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2 was lying to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794427" y="614941"/>
            <a:ext cx="5563080" cy="4248889"/>
          </a:xfrm>
        </p:spPr>
        <p:txBody>
          <a:bodyPr anchor="t">
            <a:normAutofit fontScale="70000" lnSpcReduction="20000"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b1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b'some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u1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u'ł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b1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u1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u'some</a:t>
            </a:r>
            <a:r>
              <a:rPr lang="en-US" dirty="0" smtClean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string\u0142</a:t>
            </a:r>
            <a:r>
              <a:rPr 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b2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u'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ę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'.encode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('utf8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&gt;&gt;&gt; </a:t>
            </a:r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b2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u1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Traceback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(most recent call last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):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File "&lt;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stdin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&gt;", line 1, in &lt;module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UnicodeDecodeError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: '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ascii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' codec can't decode byte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0xc4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 position 0: ordinal not in range(128)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It let you write buggy code all along by trying to be helpful and convert to Unicode automatically.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883787"/>
      </p:ext>
    </p:extLst>
  </p:cSld>
  <p:clrMapOvr>
    <a:masterClrMapping/>
  </p:clrMapOvr>
  <p:transition xmlns:p14="http://schemas.microsoft.com/office/powerpoint/2010/main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4915948" y="2031973"/>
            <a:ext cx="5231267" cy="14356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Python 3 </a:t>
            </a:r>
            <a:r>
              <a:rPr lang="en-US" smtClean="0"/>
              <a:t>will refuse to do the wrong thing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It’s the Ned Stark of programming languages.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 rot="-900000">
            <a:off x="4038408" y="4205737"/>
            <a:ext cx="5578909" cy="42558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65760" indent="-36576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Char char="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31520" indent="-36576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Char char="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97280" indent="-32004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Char char="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7432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7432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2024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6888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SzTx/>
              <a:buFont typeface="Wingdings" pitchFamily="2" charset="2"/>
              <a:buNone/>
            </a:pPr>
            <a:endParaRPr lang="en-US" sz="2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-900000">
            <a:off x="794427" y="614941"/>
            <a:ext cx="5563080" cy="42488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65760" indent="-36576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Char char="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31520" indent="-36576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Char char="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97280" indent="-32004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Char char="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7432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7432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2024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6888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&gt;&gt;&gt; b1 =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b'some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string'</a:t>
            </a:r>
            <a:br>
              <a:rPr lang="en-US" sz="2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&gt;&gt;&gt; u1 =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u'ł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'</a:t>
            </a:r>
            <a:br>
              <a:rPr lang="en-US" sz="2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&gt;&gt;&gt; b1 + u1</a:t>
            </a:r>
            <a:br>
              <a:rPr lang="en-US" sz="2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200" dirty="0" err="1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Traceback</a:t>
            </a:r>
            <a:r>
              <a:rPr lang="en-US" sz="2200" dirty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 (most recent call last):</a:t>
            </a:r>
            <a:br>
              <a:rPr lang="en-US" sz="2200" dirty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2200" dirty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  File "&lt;</a:t>
            </a:r>
            <a:r>
              <a:rPr lang="en-US" sz="2200" dirty="0" err="1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stdin</a:t>
            </a:r>
            <a:r>
              <a:rPr lang="en-US" sz="2200" dirty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&gt;", line 1, in &lt;module&gt;</a:t>
            </a:r>
            <a:br>
              <a:rPr lang="en-US" sz="2200" dirty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2200" dirty="0" err="1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TypeError</a:t>
            </a:r>
            <a:r>
              <a:rPr lang="en-US" sz="2200" dirty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: can't </a:t>
            </a:r>
            <a:r>
              <a:rPr lang="en-US" sz="2200" dirty="0" err="1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concat</a:t>
            </a:r>
            <a:r>
              <a:rPr lang="en-US" sz="2200" dirty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 bytes to </a:t>
            </a:r>
            <a:r>
              <a:rPr lang="en-US" sz="2200" dirty="0" err="1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2200" dirty="0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                                                 </a:t>
            </a:r>
            <a:endParaRPr lang="en-US" sz="2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81638"/>
      </p:ext>
    </p:extLst>
  </p:cSld>
  <p:clrMapOvr>
    <a:masterClrMapping/>
  </p:clrMapOvr>
  <p:transition xmlns:p14="http://schemas.microsoft.com/office/powerpoint/2010/main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Unicode</a:t>
            </a:r>
            <a:r>
              <a:rPr lang="pl-PL" dirty="0" smtClean="0"/>
              <a:t> </a:t>
            </a:r>
            <a:r>
              <a:rPr lang="pl-PL" dirty="0" err="1" smtClean="0"/>
              <a:t>Advice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 rot="900000">
            <a:off x="556088" y="4999326"/>
            <a:ext cx="4310915" cy="1203540"/>
          </a:xfrm>
        </p:spPr>
        <p:txBody>
          <a:bodyPr/>
          <a:lstStyle/>
          <a:p>
            <a:r>
              <a:rPr lang="pl-PL" dirty="0" err="1" smtClean="0"/>
              <a:t>Lesson</a:t>
            </a:r>
            <a:r>
              <a:rPr lang="pl-PL" dirty="0" smtClean="0"/>
              <a:t> #7</a:t>
            </a:r>
            <a:endParaRPr lang="pl-PL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 rot="900000">
            <a:off x="521245" y="557959"/>
            <a:ext cx="5458099" cy="4515680"/>
          </a:xfrm>
          <a:prstGeom prst="roundRect">
            <a:avLst>
              <a:gd name="adj" fmla="val 4992"/>
            </a:avLst>
          </a:prstGeom>
          <a:ln w="19050">
            <a:noFill/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/>
              <a:t>When</a:t>
            </a:r>
            <a:r>
              <a:rPr lang="pl-PL" dirty="0" smtClean="0"/>
              <a:t> </a:t>
            </a:r>
            <a:r>
              <a:rPr lang="pl-PL" dirty="0" err="1" smtClean="0"/>
              <a:t>reading</a:t>
            </a:r>
            <a:r>
              <a:rPr lang="pl-PL" dirty="0" smtClean="0"/>
              <a:t> data from </a:t>
            </a:r>
            <a:r>
              <a:rPr lang="pl-PL" dirty="0" err="1" smtClean="0"/>
              <a:t>external</a:t>
            </a:r>
            <a:r>
              <a:rPr lang="pl-PL" dirty="0" smtClean="0"/>
              <a:t> </a:t>
            </a:r>
            <a:r>
              <a:rPr lang="pl-PL" dirty="0" err="1" smtClean="0"/>
              <a:t>sources</a:t>
            </a:r>
            <a:r>
              <a:rPr lang="pl-PL" dirty="0" smtClean="0"/>
              <a:t>, </a:t>
            </a:r>
            <a:r>
              <a:rPr lang="pl-PL" dirty="0" err="1" smtClean="0"/>
              <a:t>expect</a:t>
            </a:r>
            <a:r>
              <a:rPr lang="pl-PL" dirty="0" smtClean="0"/>
              <a:t> </a:t>
            </a:r>
            <a:r>
              <a:rPr lang="pl-PL" dirty="0" err="1" smtClean="0"/>
              <a:t>bytes</a:t>
            </a:r>
            <a:r>
              <a:rPr lang="pl-PL" dirty="0" smtClean="0"/>
              <a:t> and </a:t>
            </a:r>
            <a:r>
              <a:rPr lang="pl-PL" dirty="0" err="1" smtClean="0"/>
              <a:t>decode</a:t>
            </a:r>
            <a:r>
              <a:rPr lang="pl-PL" dirty="0" smtClean="0"/>
              <a:t> </a:t>
            </a:r>
            <a:r>
              <a:rPr lang="pl-PL" dirty="0" err="1" smtClean="0"/>
              <a:t>them</a:t>
            </a:r>
            <a:r>
              <a:rPr lang="pl-PL" dirty="0"/>
              <a:t> </a:t>
            </a:r>
            <a:r>
              <a:rPr lang="pl-PL" dirty="0" smtClean="0"/>
              <a:t>with </a:t>
            </a:r>
            <a:r>
              <a:rPr lang="pl-PL" dirty="0" err="1" smtClean="0">
                <a:solidFill>
                  <a:schemeClr val="bg2">
                    <a:lumMod val="25000"/>
                    <a:lumOff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b.decode</a:t>
            </a:r>
            <a:r>
              <a:rPr lang="pl-PL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(‘utf-8’).</a:t>
            </a:r>
          </a:p>
          <a:p>
            <a:r>
              <a:rPr lang="pl-PL" dirty="0" err="1" smtClean="0"/>
              <a:t>When</a:t>
            </a:r>
            <a:r>
              <a:rPr lang="pl-PL" dirty="0" smtClean="0"/>
              <a:t> </a:t>
            </a:r>
            <a:r>
              <a:rPr lang="pl-PL" dirty="0" err="1" smtClean="0"/>
              <a:t>writing</a:t>
            </a:r>
            <a:r>
              <a:rPr lang="pl-PL" dirty="0" smtClean="0"/>
              <a:t> data </a:t>
            </a:r>
            <a:r>
              <a:rPr lang="pl-PL" dirty="0" err="1" smtClean="0"/>
              <a:t>back</a:t>
            </a:r>
            <a:r>
              <a:rPr lang="pl-PL" dirty="0" smtClean="0"/>
              <a:t> to a file </a:t>
            </a:r>
            <a:r>
              <a:rPr lang="pl-PL" dirty="0" err="1" smtClean="0"/>
              <a:t>or</a:t>
            </a:r>
            <a:r>
              <a:rPr lang="pl-PL" dirty="0" smtClean="0"/>
              <a:t> the network, </a:t>
            </a:r>
            <a:r>
              <a:rPr lang="pl-PL" dirty="0" err="1" smtClean="0"/>
              <a:t>encode</a:t>
            </a:r>
            <a:r>
              <a:rPr lang="pl-PL" dirty="0" smtClean="0"/>
              <a:t> </a:t>
            </a:r>
            <a:r>
              <a:rPr lang="pl-PL" dirty="0" err="1" smtClean="0"/>
              <a:t>it</a:t>
            </a:r>
            <a:r>
              <a:rPr lang="pl-PL" dirty="0" smtClean="0"/>
              <a:t> with </a:t>
            </a:r>
            <a:r>
              <a:rPr lang="pl-PL" dirty="0" err="1" smtClean="0">
                <a:solidFill>
                  <a:schemeClr val="bg2">
                    <a:lumMod val="25000"/>
                    <a:lumOff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u.encode</a:t>
            </a:r>
            <a:r>
              <a:rPr lang="pl-PL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(‘utf-8’)</a:t>
            </a:r>
            <a:r>
              <a:rPr lang="pl-PL" dirty="0" smtClean="0"/>
              <a:t>.</a:t>
            </a:r>
          </a:p>
          <a:p>
            <a:r>
              <a:rPr lang="pl-PL" dirty="0" err="1" smtClean="0"/>
              <a:t>Avoid</a:t>
            </a:r>
            <a:r>
              <a:rPr lang="pl-PL" dirty="0" smtClean="0"/>
              <a:t> </a:t>
            </a:r>
            <a:r>
              <a:rPr lang="pl-PL" dirty="0" err="1" smtClean="0"/>
              <a:t>using</a:t>
            </a:r>
            <a:r>
              <a:rPr lang="pl-PL" dirty="0" smtClean="0"/>
              <a:t> </a:t>
            </a:r>
            <a:r>
              <a:rPr lang="pl-PL" dirty="0" err="1" smtClean="0">
                <a:solidFill>
                  <a:schemeClr val="bg2">
                    <a:lumMod val="25000"/>
                    <a:lumOff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pl-PL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pl-PL" dirty="0" smtClean="0">
                <a:solidFill>
                  <a:schemeClr val="bg2">
                    <a:lumMod val="25000"/>
                    <a:lumOff val="75000"/>
                  </a:schemeClr>
                </a:solidFill>
                <a:ea typeface="Consolas" charset="0"/>
                <a:cs typeface="Consolas" charset="0"/>
              </a:rPr>
              <a:t> </a:t>
            </a:r>
            <a:r>
              <a:rPr lang="pl-PL" dirty="0" smtClean="0"/>
              <a:t>and </a:t>
            </a:r>
            <a:r>
              <a:rPr lang="pl-PL" dirty="0" err="1" smtClean="0">
                <a:solidFill>
                  <a:schemeClr val="bg2">
                    <a:lumMod val="25000"/>
                    <a:lumOff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bytes</a:t>
            </a:r>
            <a:r>
              <a:rPr lang="pl-PL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pl-PL" dirty="0" err="1" smtClean="0"/>
              <a:t>without</a:t>
            </a:r>
            <a:r>
              <a:rPr lang="pl-PL" dirty="0" smtClean="0"/>
              <a:t> </a:t>
            </a:r>
            <a:r>
              <a:rPr lang="pl-PL" dirty="0" err="1" smtClean="0"/>
              <a:t>an</a:t>
            </a:r>
            <a:r>
              <a:rPr lang="pl-PL" dirty="0" smtClean="0"/>
              <a:t> </a:t>
            </a:r>
            <a:r>
              <a:rPr lang="pl-PL" dirty="0" err="1" smtClean="0"/>
              <a:t>encoding</a:t>
            </a:r>
            <a:r>
              <a:rPr lang="pl-PL" dirty="0" smtClean="0"/>
              <a:t> to </a:t>
            </a:r>
            <a:r>
              <a:rPr lang="pl-PL" dirty="0" err="1" smtClean="0"/>
              <a:t>convert</a:t>
            </a:r>
            <a:r>
              <a:rPr lang="pl-PL" dirty="0" smtClean="0"/>
              <a:t> </a:t>
            </a:r>
            <a:r>
              <a:rPr lang="pl-PL" dirty="0" err="1" smtClean="0"/>
              <a:t>between</a:t>
            </a:r>
            <a:r>
              <a:rPr lang="pl-PL" dirty="0" smtClean="0"/>
              <a:t> </a:t>
            </a:r>
            <a:r>
              <a:rPr lang="pl-PL" dirty="0" err="1" smtClean="0"/>
              <a:t>types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941543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 smtClean="0"/>
              <a:t>Unsolved text processing issues</a:t>
            </a:r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37577035"/>
      </p:ext>
    </p:extLst>
  </p:cSld>
  <p:clrMapOvr>
    <a:masterClrMapping/>
  </p:clrMapOvr>
  <p:transition xmlns:p14="http://schemas.microsoft.com/office/powerpoint/2010/main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 smtClean="0"/>
              <a:t>Other</a:t>
            </a:r>
            <a:r>
              <a:rPr lang="pl-PL" dirty="0" smtClean="0"/>
              <a:t> </a:t>
            </a:r>
            <a:r>
              <a:rPr lang="pl-PL" dirty="0" err="1" smtClean="0"/>
              <a:t>issues</a:t>
            </a:r>
            <a:r>
              <a:rPr lang="pl-PL" dirty="0" smtClean="0"/>
              <a:t> with </a:t>
            </a:r>
            <a:r>
              <a:rPr lang="pl-PL" dirty="0" err="1" smtClean="0"/>
              <a:t>Unicode</a:t>
            </a:r>
            <a:r>
              <a:rPr lang="pl-PL" dirty="0" smtClean="0"/>
              <a:t> in </a:t>
            </a:r>
            <a:r>
              <a:rPr lang="pl-PL" dirty="0" err="1" smtClean="0"/>
              <a:t>Python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445985" y="979331"/>
            <a:ext cx="5961451" cy="2673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smtClean="0"/>
              <a:t>&gt;</a:t>
            </a:r>
            <a:r>
              <a:rPr lang="pl-PL" dirty="0"/>
              <a:t>&gt;&gt; </a:t>
            </a:r>
            <a:r>
              <a:rPr lang="pl-PL" dirty="0" err="1"/>
              <a:t>u'cafe</a:t>
            </a:r>
            <a:r>
              <a:rPr lang="pl-PL" dirty="0"/>
              <a:t>' &lt; </a:t>
            </a:r>
            <a:r>
              <a:rPr lang="pl-PL" dirty="0" err="1"/>
              <a:t>u'café</a:t>
            </a:r>
            <a:r>
              <a:rPr lang="pl-PL" dirty="0"/>
              <a:t>' &lt; </a:t>
            </a:r>
            <a:r>
              <a:rPr lang="pl-PL" dirty="0" err="1"/>
              <a:t>u'caff</a:t>
            </a:r>
            <a:r>
              <a:rPr lang="pl-PL" dirty="0"/>
              <a:t>' </a:t>
            </a:r>
            <a:r>
              <a:rPr lang="pl-PL" dirty="0" err="1" smtClean="0"/>
              <a:t>False</a:t>
            </a:r>
            <a:endParaRPr lang="pl-PL" dirty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err="1" smtClean="0"/>
              <a:t>Collation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381405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298" y="-73152"/>
            <a:ext cx="9736596" cy="69944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82128" y="6602635"/>
            <a:ext cx="1298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(Erik S. Lesser/AP)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605420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issues</a:t>
            </a:r>
            <a:r>
              <a:rPr lang="pl-PL" dirty="0"/>
              <a:t> with </a:t>
            </a:r>
            <a:r>
              <a:rPr lang="pl-PL" dirty="0" err="1"/>
              <a:t>Unicode</a:t>
            </a:r>
            <a:r>
              <a:rPr lang="pl-PL" dirty="0"/>
              <a:t> in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445985" y="979331"/>
            <a:ext cx="5961451" cy="2673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&gt;&gt;&gt; </a:t>
            </a:r>
            <a:r>
              <a:rPr lang="fr-FR" dirty="0" err="1" smtClean="0"/>
              <a:t>list</a:t>
            </a:r>
            <a:r>
              <a:rPr lang="fr-FR" dirty="0" smtClean="0"/>
              <a:t>(</a:t>
            </a:r>
            <a:r>
              <a:rPr lang="fr-FR" dirty="0" err="1" smtClean="0"/>
              <a:t>sorted</a:t>
            </a:r>
            <a:r>
              <a:rPr lang="fr-FR" dirty="0"/>
              <a:t>((</a:t>
            </a:r>
            <a:r>
              <a:rPr lang="fr-FR" dirty="0" err="1"/>
              <a:t>u'a</a:t>
            </a:r>
            <a:r>
              <a:rPr lang="fr-FR" dirty="0"/>
              <a:t>', </a:t>
            </a:r>
            <a:r>
              <a:rPr lang="fr-FR" dirty="0" err="1"/>
              <a:t>u'ł</a:t>
            </a:r>
            <a:r>
              <a:rPr lang="fr-FR" dirty="0"/>
              <a:t>', </a:t>
            </a:r>
            <a:r>
              <a:rPr lang="fr-FR" dirty="0" err="1"/>
              <a:t>u'z</a:t>
            </a:r>
            <a:r>
              <a:rPr lang="fr-FR" dirty="0" smtClean="0"/>
              <a:t>')))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[</a:t>
            </a:r>
            <a:r>
              <a:rPr lang="fr-FR" dirty="0" err="1"/>
              <a:t>u'a</a:t>
            </a:r>
            <a:r>
              <a:rPr lang="fr-FR" dirty="0"/>
              <a:t>', </a:t>
            </a:r>
            <a:r>
              <a:rPr lang="fr-FR" dirty="0" err="1"/>
              <a:t>u'z</a:t>
            </a:r>
            <a:r>
              <a:rPr lang="fr-FR" dirty="0"/>
              <a:t>', u'\u0142']</a:t>
            </a:r>
            <a:endParaRPr lang="pl-PL" dirty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err="1" smtClean="0"/>
              <a:t>Collation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076615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issues</a:t>
            </a:r>
            <a:r>
              <a:rPr lang="pl-PL" dirty="0"/>
              <a:t> with </a:t>
            </a:r>
            <a:r>
              <a:rPr lang="pl-PL" dirty="0" err="1"/>
              <a:t>Unicode</a:t>
            </a:r>
            <a:r>
              <a:rPr lang="pl-PL" dirty="0"/>
              <a:t> in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610796" y="957633"/>
            <a:ext cx="5961451" cy="394684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 smtClean="0">
                <a:latin typeface="Consolas"/>
                <a:cs typeface="Consolas"/>
              </a:rPr>
              <a:t>&gt;</a:t>
            </a:r>
            <a:r>
              <a:rPr lang="de-DE" dirty="0">
                <a:latin typeface="Consolas"/>
                <a:cs typeface="Consolas"/>
              </a:rPr>
              <a:t>&gt;&gt; (</a:t>
            </a:r>
            <a:r>
              <a:rPr lang="de-DE" dirty="0" err="1">
                <a:latin typeface="Consolas"/>
                <a:cs typeface="Consolas"/>
              </a:rPr>
              <a:t>u'ß</a:t>
            </a:r>
            <a:r>
              <a:rPr lang="de-DE" dirty="0">
                <a:latin typeface="Consolas"/>
                <a:cs typeface="Consolas"/>
              </a:rPr>
              <a:t>', u'</a:t>
            </a:r>
            <a:r>
              <a:rPr lang="de-DE" dirty="0" err="1">
                <a:latin typeface="Consolas"/>
                <a:cs typeface="Consolas"/>
              </a:rPr>
              <a:t>ß</a:t>
            </a:r>
            <a:r>
              <a:rPr lang="de-DE" dirty="0">
                <a:latin typeface="Consolas"/>
                <a:cs typeface="Consolas"/>
              </a:rPr>
              <a:t>'.</a:t>
            </a:r>
            <a:r>
              <a:rPr lang="de-DE" dirty="0" err="1">
                <a:latin typeface="Consolas"/>
                <a:cs typeface="Consolas"/>
              </a:rPr>
              <a:t>lower</a:t>
            </a:r>
            <a:r>
              <a:rPr lang="de-DE" dirty="0">
                <a:latin typeface="Consolas"/>
                <a:cs typeface="Consolas"/>
              </a:rPr>
              <a:t>(),</a:t>
            </a:r>
          </a:p>
          <a:p>
            <a:pPr marL="0" indent="0">
              <a:buNone/>
            </a:pPr>
            <a:r>
              <a:rPr lang="de-DE" dirty="0" smtClean="0">
                <a:latin typeface="Consolas"/>
                <a:cs typeface="Consolas"/>
              </a:rPr>
              <a:t>...  </a:t>
            </a:r>
            <a:r>
              <a:rPr lang="de-DE" dirty="0">
                <a:latin typeface="Consolas"/>
                <a:cs typeface="Consolas"/>
              </a:rPr>
              <a:t>u'</a:t>
            </a:r>
            <a:r>
              <a:rPr lang="de-DE" dirty="0" err="1">
                <a:latin typeface="Consolas"/>
                <a:cs typeface="Consolas"/>
              </a:rPr>
              <a:t>ß</a:t>
            </a:r>
            <a:r>
              <a:rPr lang="de-DE" dirty="0">
                <a:latin typeface="Consolas"/>
                <a:cs typeface="Consolas"/>
              </a:rPr>
              <a:t>'.</a:t>
            </a:r>
            <a:r>
              <a:rPr lang="de-DE" dirty="0" err="1">
                <a:latin typeface="Consolas"/>
                <a:cs typeface="Consolas"/>
              </a:rPr>
              <a:t>upper</a:t>
            </a:r>
            <a:r>
              <a:rPr lang="de-DE" dirty="0">
                <a:latin typeface="Consolas"/>
                <a:cs typeface="Consolas"/>
              </a:rPr>
              <a:t>(), u'</a:t>
            </a:r>
            <a:r>
              <a:rPr lang="de-DE" dirty="0" err="1">
                <a:latin typeface="Consolas"/>
                <a:cs typeface="Consolas"/>
              </a:rPr>
              <a:t>ß</a:t>
            </a:r>
            <a:r>
              <a:rPr lang="de-DE" dirty="0">
                <a:latin typeface="Consolas"/>
                <a:cs typeface="Consolas"/>
              </a:rPr>
              <a:t>'.title())</a:t>
            </a:r>
          </a:p>
          <a:p>
            <a:pPr marL="0" indent="0">
              <a:buNone/>
            </a:pPr>
            <a:r>
              <a:rPr lang="de-DE" dirty="0">
                <a:latin typeface="Consolas"/>
                <a:cs typeface="Consolas"/>
              </a:rPr>
              <a:t>(</a:t>
            </a:r>
            <a:r>
              <a:rPr lang="de-DE" dirty="0" err="1">
                <a:latin typeface="Consolas"/>
                <a:cs typeface="Consolas"/>
              </a:rPr>
              <a:t>u</a:t>
            </a:r>
            <a:r>
              <a:rPr lang="de-DE" dirty="0">
                <a:latin typeface="Consolas"/>
                <a:cs typeface="Consolas"/>
              </a:rPr>
              <a:t>'\</a:t>
            </a:r>
            <a:r>
              <a:rPr lang="de-DE" dirty="0" err="1">
                <a:latin typeface="Consolas"/>
                <a:cs typeface="Consolas"/>
              </a:rPr>
              <a:t>xdf</a:t>
            </a:r>
            <a:r>
              <a:rPr lang="de-DE" dirty="0">
                <a:latin typeface="Consolas"/>
                <a:cs typeface="Consolas"/>
              </a:rPr>
              <a:t>', </a:t>
            </a:r>
            <a:r>
              <a:rPr lang="de-DE" dirty="0" err="1">
                <a:latin typeface="Consolas"/>
                <a:cs typeface="Consolas"/>
              </a:rPr>
              <a:t>u</a:t>
            </a:r>
            <a:r>
              <a:rPr lang="de-DE" dirty="0">
                <a:latin typeface="Consolas"/>
                <a:cs typeface="Consolas"/>
              </a:rPr>
              <a:t>'\</a:t>
            </a:r>
            <a:r>
              <a:rPr lang="de-DE" dirty="0" err="1">
                <a:latin typeface="Consolas"/>
                <a:cs typeface="Consolas"/>
              </a:rPr>
              <a:t>xdf</a:t>
            </a:r>
            <a:r>
              <a:rPr lang="de-DE" dirty="0">
                <a:latin typeface="Consolas"/>
                <a:cs typeface="Consolas"/>
              </a:rPr>
              <a:t>', </a:t>
            </a:r>
            <a:r>
              <a:rPr lang="de-DE" dirty="0" err="1">
                <a:latin typeface="Consolas"/>
                <a:cs typeface="Consolas"/>
              </a:rPr>
              <a:t>u</a:t>
            </a:r>
            <a:r>
              <a:rPr lang="de-DE" dirty="0">
                <a:latin typeface="Consolas"/>
                <a:cs typeface="Consolas"/>
              </a:rPr>
              <a:t>'\</a:t>
            </a:r>
            <a:r>
              <a:rPr lang="de-DE" dirty="0" err="1">
                <a:latin typeface="Consolas"/>
                <a:cs typeface="Consolas"/>
              </a:rPr>
              <a:t>xdf</a:t>
            </a:r>
            <a:r>
              <a:rPr lang="de-DE" dirty="0">
                <a:latin typeface="Consolas"/>
                <a:cs typeface="Consolas"/>
              </a:rPr>
              <a:t>', </a:t>
            </a:r>
            <a:r>
              <a:rPr lang="de-DE" dirty="0" err="1">
                <a:latin typeface="Consolas"/>
                <a:cs typeface="Consolas"/>
              </a:rPr>
              <a:t>u</a:t>
            </a:r>
            <a:r>
              <a:rPr lang="de-DE" dirty="0">
                <a:latin typeface="Consolas"/>
                <a:cs typeface="Consolas"/>
              </a:rPr>
              <a:t>'\</a:t>
            </a:r>
            <a:r>
              <a:rPr lang="de-DE" dirty="0" err="1">
                <a:latin typeface="Consolas"/>
                <a:cs typeface="Consolas"/>
              </a:rPr>
              <a:t>xdf</a:t>
            </a:r>
            <a:r>
              <a:rPr lang="de-DE" dirty="0">
                <a:latin typeface="Consolas"/>
                <a:cs typeface="Consolas"/>
              </a:rPr>
              <a:t>'</a:t>
            </a:r>
            <a:r>
              <a:rPr lang="de-DE" dirty="0" smtClean="0">
                <a:latin typeface="Consolas"/>
                <a:cs typeface="Consolas"/>
              </a:rPr>
              <a:t>)</a:t>
            </a:r>
          </a:p>
          <a:p>
            <a:pPr marL="0" indent="0">
              <a:buNone/>
            </a:pPr>
            <a:r>
              <a:rPr lang="el-GR" dirty="0">
                <a:latin typeface="Consolas"/>
                <a:cs typeface="Consolas"/>
              </a:rPr>
              <a:t>&gt;&gt;&gt; print(u'σ'.upper())</a:t>
            </a:r>
          </a:p>
          <a:p>
            <a:pPr marL="0" indent="0">
              <a:buNone/>
            </a:pPr>
            <a:r>
              <a:rPr lang="el-GR" dirty="0">
                <a:latin typeface="Consolas"/>
                <a:cs typeface="Consolas"/>
              </a:rPr>
              <a:t>Σ</a:t>
            </a:r>
          </a:p>
          <a:p>
            <a:pPr marL="0" indent="0">
              <a:buNone/>
            </a:pPr>
            <a:r>
              <a:rPr lang="el-GR" dirty="0">
                <a:latin typeface="Consolas"/>
                <a:cs typeface="Consolas"/>
              </a:rPr>
              <a:t>&gt;&gt;&gt; print(u'ς'.upper())</a:t>
            </a:r>
          </a:p>
          <a:p>
            <a:pPr marL="0" indent="0">
              <a:buNone/>
            </a:pPr>
            <a:r>
              <a:rPr lang="el-GR" dirty="0">
                <a:latin typeface="Consolas"/>
                <a:cs typeface="Consolas"/>
              </a:rPr>
              <a:t>Σ</a:t>
            </a:r>
          </a:p>
          <a:p>
            <a:pPr marL="0" indent="0">
              <a:buNone/>
            </a:pPr>
            <a:r>
              <a:rPr lang="el-GR" dirty="0">
                <a:latin typeface="Consolas"/>
                <a:cs typeface="Consolas"/>
              </a:rPr>
              <a:t>&gt;&gt;&gt; print(u'Σ'.lower())</a:t>
            </a:r>
          </a:p>
          <a:p>
            <a:pPr marL="0" indent="0">
              <a:buNone/>
            </a:pPr>
            <a:r>
              <a:rPr lang="el-GR" dirty="0">
                <a:latin typeface="Consolas"/>
                <a:cs typeface="Consolas"/>
              </a:rPr>
              <a:t>σ</a:t>
            </a:r>
            <a:endParaRPr lang="pl-PL" dirty="0" smtClean="0">
              <a:latin typeface="Consolas"/>
              <a:cs typeface="Consolas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err="1" smtClean="0"/>
              <a:t>Converting</a:t>
            </a:r>
            <a:r>
              <a:rPr lang="pl-PL" dirty="0" smtClean="0"/>
              <a:t> a </a:t>
            </a:r>
            <a:r>
              <a:rPr lang="pl-PL" dirty="0" err="1" smtClean="0"/>
              <a:t>character</a:t>
            </a:r>
            <a:r>
              <a:rPr lang="pl-PL" dirty="0" smtClean="0"/>
              <a:t> to </a:t>
            </a:r>
            <a:r>
              <a:rPr lang="pl-PL" dirty="0" err="1" smtClean="0"/>
              <a:t>uppercase</a:t>
            </a:r>
            <a:r>
              <a:rPr lang="pl-PL" dirty="0" smtClean="0"/>
              <a:t> and </a:t>
            </a:r>
            <a:r>
              <a:rPr lang="pl-PL" dirty="0" err="1" smtClean="0"/>
              <a:t>lowercase</a:t>
            </a:r>
            <a:r>
              <a:rPr lang="pl-PL" dirty="0" smtClean="0"/>
              <a:t> </a:t>
            </a:r>
            <a:r>
              <a:rPr lang="pl-PL" dirty="0" err="1" smtClean="0"/>
              <a:t>doesn’t</a:t>
            </a:r>
            <a:r>
              <a:rPr lang="pl-PL" dirty="0" smtClean="0"/>
              <a:t> </a:t>
            </a:r>
            <a:r>
              <a:rPr lang="pl-PL" dirty="0" err="1" smtClean="0"/>
              <a:t>always</a:t>
            </a:r>
            <a:r>
              <a:rPr lang="pl-PL" dirty="0" smtClean="0"/>
              <a:t> </a:t>
            </a:r>
            <a:r>
              <a:rPr lang="pl-PL" dirty="0" err="1" smtClean="0"/>
              <a:t>roundtrip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9583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issues</a:t>
            </a:r>
            <a:r>
              <a:rPr lang="pl-PL" dirty="0"/>
              <a:t> with </a:t>
            </a:r>
            <a:r>
              <a:rPr lang="pl-PL" dirty="0" err="1"/>
              <a:t>Unicode</a:t>
            </a:r>
            <a:r>
              <a:rPr lang="pl-PL" dirty="0"/>
              <a:t> in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445985" y="979331"/>
            <a:ext cx="5961451" cy="267328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dirty="0">
                <a:solidFill>
                  <a:srgbClr val="FF0000"/>
                </a:solidFill>
              </a:rPr>
              <a:t>&gt;&gt;&gt; </a:t>
            </a:r>
            <a:r>
              <a:rPr lang="fr-FR" dirty="0" err="1">
                <a:solidFill>
                  <a:srgbClr val="FF0000"/>
                </a:solidFill>
              </a:rPr>
              <a:t>unichr</a:t>
            </a:r>
            <a:r>
              <a:rPr lang="fr-FR" dirty="0">
                <a:solidFill>
                  <a:srgbClr val="FF0000"/>
                </a:solidFill>
              </a:rPr>
              <a:t>(66307)</a:t>
            </a:r>
          </a:p>
          <a:p>
            <a:pPr marL="0" indent="0">
              <a:buNone/>
            </a:pPr>
            <a:r>
              <a:rPr lang="fr-FR" dirty="0" err="1">
                <a:solidFill>
                  <a:srgbClr val="FF0000"/>
                </a:solidFill>
              </a:rPr>
              <a:t>Traceback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most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recent</a:t>
            </a:r>
            <a:r>
              <a:rPr lang="fr-FR" dirty="0">
                <a:solidFill>
                  <a:srgbClr val="FF0000"/>
                </a:solidFill>
              </a:rPr>
              <a:t> call last):</a:t>
            </a:r>
          </a:p>
          <a:p>
            <a:pPr marL="0" indent="0">
              <a:buNone/>
            </a:pPr>
            <a:r>
              <a:rPr lang="fr-FR" dirty="0">
                <a:solidFill>
                  <a:srgbClr val="FF0000"/>
                </a:solidFill>
              </a:rPr>
              <a:t>  File "&lt;</a:t>
            </a:r>
            <a:r>
              <a:rPr lang="fr-FR" dirty="0" err="1">
                <a:solidFill>
                  <a:srgbClr val="FF0000"/>
                </a:solidFill>
              </a:rPr>
              <a:t>stdin</a:t>
            </a:r>
            <a:r>
              <a:rPr lang="fr-FR" dirty="0">
                <a:solidFill>
                  <a:srgbClr val="FF0000"/>
                </a:solidFill>
              </a:rPr>
              <a:t>&gt;", line 1, in &lt;module&gt;</a:t>
            </a:r>
          </a:p>
          <a:p>
            <a:pPr marL="0" indent="0">
              <a:buNone/>
            </a:pPr>
            <a:r>
              <a:rPr lang="fr-FR" dirty="0" err="1">
                <a:solidFill>
                  <a:srgbClr val="FF0000"/>
                </a:solidFill>
              </a:rPr>
              <a:t>ValueError</a:t>
            </a:r>
            <a:r>
              <a:rPr lang="fr-FR" dirty="0">
                <a:solidFill>
                  <a:srgbClr val="FF0000"/>
                </a:solidFill>
              </a:rPr>
              <a:t>: </a:t>
            </a:r>
            <a:r>
              <a:rPr lang="fr-FR" dirty="0" err="1">
                <a:solidFill>
                  <a:srgbClr val="FF0000"/>
                </a:solidFill>
              </a:rPr>
              <a:t>unichr</a:t>
            </a:r>
            <a:r>
              <a:rPr lang="fr-FR" dirty="0">
                <a:solidFill>
                  <a:srgbClr val="FF0000"/>
                </a:solidFill>
              </a:rPr>
              <a:t>() </a:t>
            </a:r>
            <a:r>
              <a:rPr lang="fr-FR" dirty="0" err="1">
                <a:solidFill>
                  <a:srgbClr val="FF0000"/>
                </a:solidFill>
              </a:rPr>
              <a:t>arg</a:t>
            </a:r>
            <a:r>
              <a:rPr lang="fr-FR" dirty="0">
                <a:solidFill>
                  <a:srgbClr val="FF0000"/>
                </a:solidFill>
              </a:rPr>
              <a:t> not in range(0x10000) (</a:t>
            </a:r>
            <a:r>
              <a:rPr lang="fr-FR" dirty="0" err="1">
                <a:solidFill>
                  <a:srgbClr val="FF0000"/>
                </a:solidFill>
              </a:rPr>
              <a:t>narrow</a:t>
            </a:r>
            <a:r>
              <a:rPr lang="fr-FR" dirty="0">
                <a:solidFill>
                  <a:srgbClr val="FF0000"/>
                </a:solidFill>
              </a:rPr>
              <a:t> Python </a:t>
            </a:r>
            <a:r>
              <a:rPr lang="fr-FR" dirty="0" err="1">
                <a:solidFill>
                  <a:srgbClr val="FF0000"/>
                </a:solidFill>
              </a:rPr>
              <a:t>build</a:t>
            </a:r>
            <a:r>
              <a:rPr lang="fr-FR" dirty="0">
                <a:solidFill>
                  <a:srgbClr val="FF0000"/>
                </a:solidFill>
              </a:rPr>
              <a:t>)</a:t>
            </a:r>
            <a:endParaRPr lang="pl-PL" dirty="0" smtClean="0">
              <a:solidFill>
                <a:srgbClr val="FF0000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err="1" smtClean="0"/>
              <a:t>Python</a:t>
            </a:r>
            <a:r>
              <a:rPr lang="pl-PL" dirty="0" smtClean="0"/>
              <a:t> 2 </a:t>
            </a:r>
            <a:r>
              <a:rPr lang="pl-PL" dirty="0" err="1" smtClean="0"/>
              <a:t>narrow</a:t>
            </a:r>
            <a:r>
              <a:rPr lang="pl-PL" dirty="0" smtClean="0"/>
              <a:t> vs. </a:t>
            </a:r>
            <a:r>
              <a:rPr lang="pl-PL" dirty="0" err="1"/>
              <a:t>w</a:t>
            </a:r>
            <a:r>
              <a:rPr lang="pl-PL" dirty="0" err="1" smtClean="0"/>
              <a:t>ide</a:t>
            </a:r>
            <a:r>
              <a:rPr lang="pl-PL" dirty="0" smtClean="0"/>
              <a:t> </a:t>
            </a:r>
            <a:r>
              <a:rPr lang="pl-PL" dirty="0" err="1" smtClean="0"/>
              <a:t>build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26987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issues</a:t>
            </a:r>
            <a:r>
              <a:rPr lang="pl-PL" dirty="0"/>
              <a:t> with </a:t>
            </a:r>
            <a:r>
              <a:rPr lang="pl-PL" dirty="0" err="1"/>
              <a:t>Unicode</a:t>
            </a:r>
            <a:r>
              <a:rPr lang="pl-PL" dirty="0"/>
              <a:t> in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-900000">
            <a:off x="445985" y="979331"/>
            <a:ext cx="5961451" cy="267328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pl-PL" dirty="0" err="1" smtClean="0"/>
              <a:t>Regular</a:t>
            </a:r>
            <a:r>
              <a:rPr lang="pl-PL" dirty="0" smtClean="0"/>
              <a:t> </a:t>
            </a:r>
            <a:r>
              <a:rPr lang="pl-PL" dirty="0" err="1" smtClean="0"/>
              <a:t>expressions</a:t>
            </a:r>
            <a:endParaRPr lang="pl-PL" dirty="0" smtClean="0"/>
          </a:p>
          <a:p>
            <a:pPr>
              <a:buFontTx/>
              <a:buChar char="-"/>
            </a:pPr>
            <a:r>
              <a:rPr lang="pl-PL" dirty="0" err="1" smtClean="0"/>
              <a:t>Text</a:t>
            </a:r>
            <a:r>
              <a:rPr lang="pl-PL" dirty="0" smtClean="0"/>
              <a:t> </a:t>
            </a:r>
            <a:r>
              <a:rPr lang="pl-PL" dirty="0" err="1" smtClean="0"/>
              <a:t>segmenting</a:t>
            </a:r>
            <a:endParaRPr lang="pl-PL" dirty="0" smtClean="0"/>
          </a:p>
          <a:p>
            <a:pPr>
              <a:buFontTx/>
              <a:buChar char="-"/>
            </a:pPr>
            <a:r>
              <a:rPr lang="pl-PL" dirty="0" smtClean="0"/>
              <a:t>Right-To-</a:t>
            </a:r>
            <a:r>
              <a:rPr lang="pl-PL" dirty="0" err="1" smtClean="0"/>
              <a:t>Left</a:t>
            </a:r>
            <a:r>
              <a:rPr lang="pl-PL" dirty="0" smtClean="0"/>
              <a:t> </a:t>
            </a:r>
            <a:r>
              <a:rPr lang="pl-PL" dirty="0" err="1" smtClean="0"/>
              <a:t>text</a:t>
            </a:r>
            <a:endParaRPr lang="pl-PL" dirty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err="1" smtClean="0"/>
              <a:t>There’s</a:t>
            </a:r>
            <a:r>
              <a:rPr lang="pl-PL" dirty="0" smtClean="0"/>
              <a:t> </a:t>
            </a:r>
            <a:r>
              <a:rPr lang="pl-PL" dirty="0" err="1" smtClean="0"/>
              <a:t>more</a:t>
            </a:r>
            <a:r>
              <a:rPr lang="pl-PL" dirty="0" smtClean="0"/>
              <a:t>…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34572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4400" dirty="0" smtClean="0"/>
              <a:t>“</a:t>
            </a:r>
            <a:r>
              <a:rPr lang="en-US" sz="4400" dirty="0" err="1" smtClean="0"/>
              <a:t>Internatialized</a:t>
            </a:r>
            <a:r>
              <a:rPr lang="en-US" sz="4400" dirty="0" smtClean="0"/>
              <a:t> text”</a:t>
            </a:r>
            <a:endParaRPr lang="en-US" sz="4400" dirty="0"/>
          </a:p>
        </p:txBody>
      </p:sp>
      <p:sp>
        <p:nvSpPr>
          <p:cNvPr id="3" name="Rectangle 2"/>
          <p:cNvSpPr/>
          <p:nvPr/>
        </p:nvSpPr>
        <p:spPr>
          <a:xfrm>
            <a:off x="1630195" y="3847838"/>
            <a:ext cx="249299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0" dirty="0">
                <a:solidFill>
                  <a:srgbClr val="4B4F56"/>
                </a:solidFill>
                <a:latin typeface="Helvetica" charset="0"/>
              </a:rPr>
              <a:t>🌝</a:t>
            </a:r>
            <a:endParaRPr lang="en-US" sz="18000" dirty="0"/>
          </a:p>
        </p:txBody>
      </p:sp>
    </p:spTree>
    <p:extLst>
      <p:ext uri="{BB962C8B-B14F-4D97-AF65-F5344CB8AC3E}">
        <p14:creationId xmlns:p14="http://schemas.microsoft.com/office/powerpoint/2010/main" val="492469888"/>
      </p:ext>
    </p:extLst>
  </p:cSld>
  <p:clrMapOvr>
    <a:masterClrMapping/>
  </p:clrMapOvr>
  <p:transition xmlns:p14="http://schemas.microsoft.com/office/powerpoint/2010/main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10174"/>
      </p:ext>
    </p:extLst>
  </p:cSld>
  <p:clrMapOvr>
    <a:masterClrMapping/>
  </p:clrMapOvr>
  <p:transition xmlns:p14="http://schemas.microsoft.com/office/powerpoint/2010/main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Unicode</a:t>
            </a:r>
            <a:r>
              <a:rPr lang="pl-PL" dirty="0" smtClean="0"/>
              <a:t> </a:t>
            </a:r>
            <a:r>
              <a:rPr lang="pl-PL" dirty="0" err="1" smtClean="0"/>
              <a:t>Advice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err="1" smtClean="0"/>
              <a:t>Lesson</a:t>
            </a:r>
            <a:r>
              <a:rPr lang="pl-PL" dirty="0" smtClean="0"/>
              <a:t> #1</a:t>
            </a:r>
            <a:endParaRPr lang="pl-PL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 rot="900000">
            <a:off x="1204513" y="618163"/>
            <a:ext cx="4658735" cy="3620879"/>
          </a:xfrm>
          <a:prstGeom prst="roundRect">
            <a:avLst>
              <a:gd name="adj" fmla="val 4992"/>
            </a:avLst>
          </a:prstGeom>
          <a:ln w="19050">
            <a:noFill/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Programs </a:t>
            </a:r>
            <a:r>
              <a:rPr lang="pl-PL" dirty="0" err="1" smtClean="0"/>
              <a:t>which</a:t>
            </a:r>
            <a:r>
              <a:rPr lang="pl-PL" dirty="0" smtClean="0"/>
              <a:t> </a:t>
            </a:r>
            <a:r>
              <a:rPr lang="pl-PL" dirty="0" err="1" smtClean="0"/>
              <a:t>assume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</a:t>
            </a:r>
            <a:r>
              <a:rPr lang="pl-PL" dirty="0" err="1" smtClean="0"/>
              <a:t>can</a:t>
            </a:r>
            <a:r>
              <a:rPr lang="pl-PL" dirty="0" smtClean="0"/>
              <a:t> open a ”</a:t>
            </a:r>
            <a:r>
              <a:rPr lang="pl-PL" dirty="0" err="1" smtClean="0"/>
              <a:t>plain</a:t>
            </a:r>
            <a:r>
              <a:rPr lang="pl-PL" dirty="0" smtClean="0"/>
              <a:t> </a:t>
            </a:r>
            <a:r>
              <a:rPr lang="pl-PL" dirty="0" err="1" smtClean="0"/>
              <a:t>text</a:t>
            </a:r>
            <a:r>
              <a:rPr lang="pl-PL" dirty="0" smtClean="0"/>
              <a:t>” file </a:t>
            </a:r>
            <a:r>
              <a:rPr lang="pl-PL" dirty="0" err="1" smtClean="0"/>
              <a:t>without</a:t>
            </a:r>
            <a:r>
              <a:rPr lang="pl-PL" dirty="0" smtClean="0"/>
              <a:t> </a:t>
            </a:r>
            <a:r>
              <a:rPr lang="pl-PL" dirty="0" err="1" smtClean="0"/>
              <a:t>specifying</a:t>
            </a:r>
            <a:r>
              <a:rPr lang="pl-PL" dirty="0" smtClean="0"/>
              <a:t> </a:t>
            </a:r>
            <a:r>
              <a:rPr lang="pl-PL" dirty="0" err="1" smtClean="0"/>
              <a:t>an</a:t>
            </a:r>
            <a:r>
              <a:rPr lang="pl-PL" dirty="0" smtClean="0"/>
              <a:t> </a:t>
            </a:r>
            <a:r>
              <a:rPr lang="pl-PL" dirty="0" err="1" smtClean="0"/>
              <a:t>encoding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broken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456860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Unicode</a:t>
            </a:r>
            <a:r>
              <a:rPr lang="pl-PL" dirty="0"/>
              <a:t> </a:t>
            </a:r>
            <a:r>
              <a:rPr lang="pl-PL" dirty="0" err="1"/>
              <a:t>Advice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err="1" smtClean="0"/>
              <a:t>Lesson</a:t>
            </a:r>
            <a:r>
              <a:rPr lang="pl-PL" dirty="0" smtClean="0"/>
              <a:t> #2</a:t>
            </a:r>
            <a:endParaRPr lang="pl-PL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 rot="900000">
            <a:off x="1053062" y="627974"/>
            <a:ext cx="5034867" cy="3620879"/>
          </a:xfrm>
          <a:prstGeom prst="roundRect">
            <a:avLst>
              <a:gd name="adj" fmla="val 4992"/>
            </a:avLst>
          </a:prstGeom>
          <a:ln w="19050">
            <a:noFill/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points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abstract</a:t>
            </a:r>
            <a:r>
              <a:rPr lang="pl-PL" dirty="0" smtClean="0"/>
              <a:t>, </a:t>
            </a:r>
            <a:r>
              <a:rPr lang="pl-PL" dirty="0" err="1" smtClean="0"/>
              <a:t>theoretical</a:t>
            </a:r>
            <a:r>
              <a:rPr lang="pl-PL" dirty="0" smtClean="0"/>
              <a:t> </a:t>
            </a:r>
            <a:r>
              <a:rPr lang="pl-PL" dirty="0" err="1" smtClean="0"/>
              <a:t>concepts</a:t>
            </a:r>
            <a:r>
              <a:rPr lang="pl-PL" dirty="0" smtClean="0"/>
              <a:t>. </a:t>
            </a:r>
            <a:r>
              <a:rPr lang="pl-PL" dirty="0" err="1" smtClean="0"/>
              <a:t>Platonic</a:t>
            </a:r>
            <a:r>
              <a:rPr lang="pl-PL" dirty="0" smtClean="0"/>
              <a:t> </a:t>
            </a:r>
            <a:r>
              <a:rPr lang="pl-PL" dirty="0" err="1" smtClean="0"/>
              <a:t>ideals</a:t>
            </a:r>
            <a:r>
              <a:rPr lang="pl-PL" dirty="0" smtClean="0"/>
              <a:t>.</a:t>
            </a:r>
          </a:p>
          <a:p>
            <a:r>
              <a:rPr lang="pl-PL" dirty="0" smtClean="0"/>
              <a:t>A </a:t>
            </a:r>
            <a:r>
              <a:rPr lang="pl-PL" dirty="0" err="1" smtClean="0"/>
              <a:t>code</a:t>
            </a:r>
            <a:r>
              <a:rPr lang="pl-PL" dirty="0" smtClean="0"/>
              <a:t> point </a:t>
            </a:r>
            <a:r>
              <a:rPr lang="pl-PL" dirty="0" err="1" smtClean="0"/>
              <a:t>specifies</a:t>
            </a:r>
            <a:r>
              <a:rPr lang="pl-PL" dirty="0" smtClean="0"/>
              <a:t> </a:t>
            </a:r>
            <a:r>
              <a:rPr lang="pl-PL" dirty="0" err="1" smtClean="0"/>
              <a:t>which</a:t>
            </a:r>
            <a:r>
              <a:rPr lang="pl-PL" dirty="0" smtClean="0"/>
              <a:t> </a:t>
            </a:r>
            <a:r>
              <a:rPr lang="pl-PL" dirty="0" err="1" smtClean="0"/>
              <a:t>character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</a:t>
            </a:r>
            <a:r>
              <a:rPr lang="pl-PL" dirty="0" err="1" smtClean="0"/>
              <a:t>mean</a:t>
            </a:r>
            <a:r>
              <a:rPr lang="pl-PL" dirty="0" smtClean="0"/>
              <a:t> but </a:t>
            </a:r>
            <a:r>
              <a:rPr lang="pl-PL" dirty="0" err="1" smtClean="0"/>
              <a:t>doesn’t</a:t>
            </a:r>
            <a:r>
              <a:rPr lang="pl-PL" dirty="0" smtClean="0"/>
              <a:t> </a:t>
            </a:r>
            <a:r>
              <a:rPr lang="pl-PL" dirty="0" err="1" smtClean="0"/>
              <a:t>care</a:t>
            </a:r>
            <a:r>
              <a:rPr lang="pl-PL" dirty="0" smtClean="0"/>
              <a:t> </a:t>
            </a:r>
            <a:r>
              <a:rPr lang="pl-PL" dirty="0" err="1" smtClean="0"/>
              <a:t>about</a:t>
            </a:r>
            <a:r>
              <a:rPr lang="pl-PL" dirty="0" smtClean="0"/>
              <a:t> </a:t>
            </a:r>
            <a:r>
              <a:rPr lang="pl-PL" dirty="0" err="1" smtClean="0"/>
              <a:t>how</a:t>
            </a:r>
            <a:r>
              <a:rPr lang="pl-PL" dirty="0" smtClean="0"/>
              <a:t> to </a:t>
            </a:r>
            <a:r>
              <a:rPr lang="pl-PL" dirty="0" err="1" smtClean="0"/>
              <a:t>store</a:t>
            </a:r>
            <a:r>
              <a:rPr lang="pl-PL" dirty="0" smtClean="0"/>
              <a:t> </a:t>
            </a:r>
            <a:r>
              <a:rPr lang="pl-PL" dirty="0" err="1" smtClean="0"/>
              <a:t>it</a:t>
            </a:r>
            <a:r>
              <a:rPr lang="pl-PL" dirty="0" smtClean="0"/>
              <a:t> in a file.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39608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Unicode</a:t>
            </a:r>
            <a:r>
              <a:rPr lang="pl-PL" dirty="0"/>
              <a:t> </a:t>
            </a:r>
            <a:r>
              <a:rPr lang="pl-PL" dirty="0" err="1"/>
              <a:t>Advice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err="1" smtClean="0"/>
              <a:t>Lesson</a:t>
            </a:r>
            <a:r>
              <a:rPr lang="pl-PL" dirty="0" smtClean="0"/>
              <a:t> #3</a:t>
            </a:r>
            <a:endParaRPr lang="pl-PL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 rot="900000">
            <a:off x="637041" y="573204"/>
            <a:ext cx="5458099" cy="3620879"/>
          </a:xfrm>
          <a:prstGeom prst="roundRect">
            <a:avLst>
              <a:gd name="adj" fmla="val 4992"/>
            </a:avLst>
          </a:prstGeom>
          <a:ln w="19050">
            <a:noFill/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points</a:t>
            </a:r>
            <a:r>
              <a:rPr lang="pl-PL" dirty="0" smtClean="0"/>
              <a:t> </a:t>
            </a:r>
            <a:r>
              <a:rPr lang="pl-PL" dirty="0" err="1" smtClean="0"/>
              <a:t>can</a:t>
            </a:r>
            <a:r>
              <a:rPr lang="pl-PL" dirty="0" smtClean="0"/>
              <a:t> be </a:t>
            </a:r>
            <a:r>
              <a:rPr lang="pl-PL" dirty="0" err="1" smtClean="0"/>
              <a:t>stored</a:t>
            </a:r>
            <a:r>
              <a:rPr lang="pl-PL" dirty="0" smtClean="0"/>
              <a:t> in </a:t>
            </a:r>
            <a:r>
              <a:rPr lang="pl-PL" dirty="0" err="1" smtClean="0"/>
              <a:t>files</a:t>
            </a:r>
            <a:r>
              <a:rPr lang="pl-PL" dirty="0" smtClean="0"/>
              <a:t> in </a:t>
            </a:r>
            <a:r>
              <a:rPr lang="pl-PL" dirty="0" err="1" smtClean="0"/>
              <a:t>many</a:t>
            </a:r>
            <a:r>
              <a:rPr lang="pl-PL" dirty="0" smtClean="0"/>
              <a:t> </a:t>
            </a:r>
            <a:r>
              <a:rPr lang="pl-PL" dirty="0" err="1" smtClean="0"/>
              <a:t>ways</a:t>
            </a:r>
            <a:r>
              <a:rPr lang="pl-PL" dirty="0" smtClean="0"/>
              <a:t> by </a:t>
            </a:r>
            <a:r>
              <a:rPr lang="pl-PL" dirty="0" err="1" smtClean="0"/>
              <a:t>encoding</a:t>
            </a:r>
            <a:r>
              <a:rPr lang="pl-PL" dirty="0" smtClean="0"/>
              <a:t> </a:t>
            </a:r>
            <a:r>
              <a:rPr lang="pl-PL" dirty="0" err="1" smtClean="0"/>
              <a:t>them</a:t>
            </a:r>
            <a:r>
              <a:rPr lang="pl-PL" dirty="0" smtClean="0"/>
              <a:t> </a:t>
            </a:r>
            <a:r>
              <a:rPr lang="pl-PL" dirty="0" err="1" smtClean="0"/>
              <a:t>into</a:t>
            </a:r>
            <a:r>
              <a:rPr lang="pl-PL" dirty="0" smtClean="0"/>
              <a:t> </a:t>
            </a:r>
            <a:r>
              <a:rPr lang="pl-PL" dirty="0" err="1" smtClean="0"/>
              <a:t>bytes</a:t>
            </a:r>
            <a:r>
              <a:rPr lang="pl-PL" dirty="0" smtClean="0"/>
              <a:t>. Not </a:t>
            </a:r>
            <a:r>
              <a:rPr lang="pl-PL" dirty="0" err="1" smtClean="0"/>
              <a:t>all</a:t>
            </a:r>
            <a:r>
              <a:rPr lang="pl-PL" dirty="0" smtClean="0"/>
              <a:t> </a:t>
            </a:r>
            <a:r>
              <a:rPr lang="pl-PL" dirty="0" err="1" smtClean="0"/>
              <a:t>encodings</a:t>
            </a:r>
            <a:r>
              <a:rPr lang="pl-PL" dirty="0" smtClean="0"/>
              <a:t> </a:t>
            </a:r>
            <a:r>
              <a:rPr lang="pl-PL" dirty="0" err="1" smtClean="0"/>
              <a:t>can</a:t>
            </a:r>
            <a:r>
              <a:rPr lang="pl-PL" dirty="0" smtClean="0"/>
              <a:t> </a:t>
            </a:r>
            <a:r>
              <a:rPr lang="pl-PL" dirty="0" err="1" smtClean="0"/>
              <a:t>represent</a:t>
            </a:r>
            <a:r>
              <a:rPr lang="pl-PL" dirty="0" smtClean="0"/>
              <a:t> </a:t>
            </a:r>
            <a:r>
              <a:rPr lang="pl-PL" dirty="0" err="1" smtClean="0"/>
              <a:t>all</a:t>
            </a:r>
            <a:r>
              <a:rPr lang="pl-PL" dirty="0" smtClean="0"/>
              <a:t> </a:t>
            </a:r>
            <a:r>
              <a:rPr lang="pl-PL" dirty="0" err="1" smtClean="0"/>
              <a:t>characters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764797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Unicode</a:t>
            </a:r>
            <a:r>
              <a:rPr lang="pl-PL" dirty="0"/>
              <a:t> </a:t>
            </a:r>
            <a:r>
              <a:rPr lang="pl-PL" dirty="0" err="1"/>
              <a:t>Advice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 rot="900000">
            <a:off x="608895" y="4869653"/>
            <a:ext cx="4310915" cy="1203540"/>
          </a:xfrm>
        </p:spPr>
        <p:txBody>
          <a:bodyPr/>
          <a:lstStyle/>
          <a:p>
            <a:r>
              <a:rPr lang="pl-PL" dirty="0" err="1" smtClean="0"/>
              <a:t>Lesson</a:t>
            </a:r>
            <a:r>
              <a:rPr lang="pl-PL" dirty="0" smtClean="0"/>
              <a:t> #4</a:t>
            </a:r>
            <a:endParaRPr lang="pl-PL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 rot="900000">
            <a:off x="532369" y="559423"/>
            <a:ext cx="5458099" cy="4429721"/>
          </a:xfrm>
          <a:prstGeom prst="roundRect">
            <a:avLst>
              <a:gd name="adj" fmla="val 4992"/>
            </a:avLst>
          </a:prstGeom>
          <a:ln w="19050">
            <a:noFill/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Once you save bytes to a file, they’re no longer code points. It’s just binary data. </a:t>
            </a:r>
          </a:p>
          <a:p>
            <a:r>
              <a:rPr lang="en-US" dirty="0" smtClean="0"/>
              <a:t>You can read it back correctly only if you know what encoding was used when the data was written. Otherwise it’s guesswork.</a:t>
            </a:r>
          </a:p>
          <a:p>
            <a:r>
              <a:rPr lang="en-US" b="1" dirty="0" smtClean="0"/>
              <a:t>There’s no such thing as “plain text”.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019225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240" y="-25065"/>
            <a:ext cx="10603823" cy="69052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01000" y="6602635"/>
            <a:ext cx="1179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(Seth </a:t>
            </a:r>
            <a:r>
              <a:rPr lang="en-US" sz="1000" dirty="0" err="1" smtClean="0"/>
              <a:t>Wenig</a:t>
            </a:r>
            <a:r>
              <a:rPr lang="en-US" sz="1000" dirty="0" smtClean="0"/>
              <a:t>/AP)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85098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Unicode</a:t>
            </a:r>
            <a:r>
              <a:rPr lang="pl-PL" dirty="0"/>
              <a:t> </a:t>
            </a:r>
            <a:r>
              <a:rPr lang="pl-PL" dirty="0" err="1"/>
              <a:t>Advice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 rot="900000">
            <a:off x="556088" y="4999326"/>
            <a:ext cx="4310915" cy="1203540"/>
          </a:xfrm>
        </p:spPr>
        <p:txBody>
          <a:bodyPr/>
          <a:lstStyle/>
          <a:p>
            <a:r>
              <a:rPr lang="pl-PL" dirty="0" err="1" smtClean="0"/>
              <a:t>Lesson</a:t>
            </a:r>
            <a:r>
              <a:rPr lang="pl-PL" dirty="0" smtClean="0"/>
              <a:t> #5</a:t>
            </a:r>
            <a:endParaRPr lang="pl-PL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 rot="900000">
            <a:off x="521245" y="557959"/>
            <a:ext cx="5458099" cy="4515680"/>
          </a:xfrm>
          <a:prstGeom prst="roundRect">
            <a:avLst>
              <a:gd name="adj" fmla="val 4992"/>
            </a:avLst>
          </a:prstGeom>
          <a:ln w="19050">
            <a:noFill/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A single </a:t>
            </a:r>
            <a:r>
              <a:rPr lang="pl-PL" dirty="0" err="1" smtClean="0"/>
              <a:t>character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:</a:t>
            </a:r>
          </a:p>
          <a:p>
            <a:pPr marL="457200" indent="-457200">
              <a:buFontTx/>
              <a:buChar char="-"/>
            </a:pPr>
            <a:r>
              <a:rPr lang="pl-PL" dirty="0" smtClean="0"/>
              <a:t>a BMP </a:t>
            </a:r>
            <a:r>
              <a:rPr lang="pl-PL" dirty="0" err="1" smtClean="0"/>
              <a:t>code</a:t>
            </a:r>
            <a:r>
              <a:rPr lang="pl-PL" dirty="0" smtClean="0"/>
              <a:t> point</a:t>
            </a:r>
          </a:p>
          <a:p>
            <a:pPr marL="457200" indent="-457200">
              <a:buFontTx/>
              <a:buChar char="-"/>
            </a:pPr>
            <a:r>
              <a:rPr lang="pl-PL" dirty="0" smtClean="0"/>
              <a:t>a </a:t>
            </a:r>
            <a:r>
              <a:rPr lang="pl-PL" dirty="0" err="1" smtClean="0"/>
              <a:t>U+Dxxxx</a:t>
            </a:r>
            <a:r>
              <a:rPr lang="pl-PL" dirty="0" smtClean="0"/>
              <a:t> </a:t>
            </a:r>
            <a:r>
              <a:rPr lang="pl-PL" dirty="0" err="1" smtClean="0"/>
              <a:t>surrogate</a:t>
            </a:r>
            <a:r>
              <a:rPr lang="pl-PL" dirty="0" smtClean="0"/>
              <a:t> </a:t>
            </a:r>
            <a:r>
              <a:rPr lang="pl-PL" dirty="0" err="1" smtClean="0"/>
              <a:t>pair</a:t>
            </a:r>
            <a:endParaRPr lang="pl-PL" dirty="0" smtClean="0"/>
          </a:p>
          <a:p>
            <a:pPr marL="457200" indent="-457200">
              <a:buFontTx/>
              <a:buChar char="-"/>
            </a:pPr>
            <a:r>
              <a:rPr lang="pl-PL" dirty="0" smtClean="0"/>
              <a:t>A </a:t>
            </a:r>
            <a:r>
              <a:rPr lang="pl-PL" dirty="0" err="1" smtClean="0"/>
              <a:t>grapheme</a:t>
            </a:r>
            <a:r>
              <a:rPr lang="pl-PL" dirty="0" smtClean="0"/>
              <a:t> </a:t>
            </a:r>
            <a:r>
              <a:rPr lang="pl-PL" dirty="0" err="1" smtClean="0"/>
              <a:t>cluster</a:t>
            </a:r>
            <a:endParaRPr lang="pl-PL" dirty="0" smtClean="0"/>
          </a:p>
          <a:p>
            <a:pPr marL="457200" indent="-457200">
              <a:buFontTx/>
              <a:buChar char="-"/>
            </a:pPr>
            <a:r>
              <a:rPr lang="pl-PL" dirty="0" smtClean="0"/>
              <a:t>A </a:t>
            </a:r>
            <a:r>
              <a:rPr lang="pl-PL" dirty="0" err="1" smtClean="0"/>
              <a:t>sorting</a:t>
            </a:r>
            <a:r>
              <a:rPr lang="pl-PL" dirty="0" smtClean="0"/>
              <a:t> element (</a:t>
            </a:r>
            <a:r>
              <a:rPr lang="pl-PL" dirty="0" err="1" smtClean="0"/>
              <a:t>e.g</a:t>
            </a:r>
            <a:r>
              <a:rPr lang="pl-PL" dirty="0" smtClean="0"/>
              <a:t>. „</a:t>
            </a:r>
            <a:r>
              <a:rPr lang="pl-PL" dirty="0" err="1" smtClean="0"/>
              <a:t>dzs</a:t>
            </a:r>
            <a:r>
              <a:rPr lang="pl-PL" dirty="0" smtClean="0"/>
              <a:t>” in </a:t>
            </a:r>
            <a:r>
              <a:rPr lang="pl-PL" dirty="0" err="1" smtClean="0"/>
              <a:t>Hungarian</a:t>
            </a:r>
            <a:r>
              <a:rPr lang="pl-PL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9331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Unicode</a:t>
            </a:r>
            <a:r>
              <a:rPr lang="pl-PL" dirty="0"/>
              <a:t> </a:t>
            </a:r>
            <a:r>
              <a:rPr lang="pl-PL" dirty="0" err="1"/>
              <a:t>Advice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 rot="900000">
            <a:off x="556088" y="4999326"/>
            <a:ext cx="4310915" cy="1203540"/>
          </a:xfrm>
        </p:spPr>
        <p:txBody>
          <a:bodyPr/>
          <a:lstStyle/>
          <a:p>
            <a:r>
              <a:rPr lang="pl-PL" dirty="0" err="1" smtClean="0"/>
              <a:t>Lesson</a:t>
            </a:r>
            <a:r>
              <a:rPr lang="pl-PL" dirty="0" smtClean="0"/>
              <a:t> #6</a:t>
            </a:r>
            <a:endParaRPr lang="pl-PL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 rot="900000">
            <a:off x="1026293" y="791332"/>
            <a:ext cx="4922328" cy="4348797"/>
          </a:xfrm>
          <a:prstGeom prst="roundRect">
            <a:avLst>
              <a:gd name="adj" fmla="val 4992"/>
            </a:avLst>
          </a:prstGeom>
          <a:ln w="19050">
            <a:noFill/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/>
              <a:t>All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should</a:t>
            </a:r>
            <a:r>
              <a:rPr lang="pl-PL" dirty="0" smtClean="0"/>
              <a:t> </a:t>
            </a:r>
            <a:r>
              <a:rPr lang="pl-PL" dirty="0" err="1" smtClean="0"/>
              <a:t>process</a:t>
            </a:r>
            <a:r>
              <a:rPr lang="pl-PL" dirty="0" smtClean="0"/>
              <a:t> </a:t>
            </a:r>
            <a:r>
              <a:rPr lang="pl-PL" dirty="0" err="1" smtClean="0"/>
              <a:t>text</a:t>
            </a:r>
            <a:r>
              <a:rPr lang="pl-PL" dirty="0" smtClean="0"/>
              <a:t> </a:t>
            </a:r>
            <a:r>
              <a:rPr lang="pl-PL" dirty="0" err="1" smtClean="0"/>
              <a:t>using</a:t>
            </a:r>
            <a:r>
              <a:rPr lang="pl-PL" dirty="0" smtClean="0"/>
              <a:t> the </a:t>
            </a:r>
            <a:r>
              <a:rPr lang="pl-PL" b="1" dirty="0" err="1" smtClean="0"/>
              <a:t>Unicode</a:t>
            </a:r>
            <a:r>
              <a:rPr lang="pl-PL" b="1" dirty="0" smtClean="0"/>
              <a:t> string </a:t>
            </a:r>
            <a:r>
              <a:rPr lang="pl-PL" dirty="0" err="1" smtClean="0"/>
              <a:t>type</a:t>
            </a:r>
            <a:r>
              <a:rPr lang="pl-PL" dirty="0" smtClean="0"/>
              <a:t>. </a:t>
            </a:r>
          </a:p>
          <a:p>
            <a:r>
              <a:rPr lang="pl-PL" dirty="0" smtClean="0"/>
              <a:t>Using </a:t>
            </a:r>
            <a:r>
              <a:rPr lang="pl-PL" b="1" dirty="0" err="1" smtClean="0"/>
              <a:t>bytes</a:t>
            </a:r>
            <a:r>
              <a:rPr lang="pl-PL" dirty="0" smtClean="0"/>
              <a:t> for </a:t>
            </a:r>
            <a:r>
              <a:rPr lang="pl-PL" dirty="0" err="1" smtClean="0"/>
              <a:t>text</a:t>
            </a:r>
            <a:r>
              <a:rPr lang="pl-PL" dirty="0" smtClean="0"/>
              <a:t> </a:t>
            </a:r>
            <a:r>
              <a:rPr lang="pl-PL" dirty="0" err="1" smtClean="0"/>
              <a:t>handling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a </a:t>
            </a:r>
            <a:r>
              <a:rPr lang="pl-PL" dirty="0" err="1" smtClean="0"/>
              <a:t>bug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09459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Unicode</a:t>
            </a:r>
            <a:r>
              <a:rPr lang="pl-PL" dirty="0" smtClean="0"/>
              <a:t> </a:t>
            </a:r>
            <a:r>
              <a:rPr lang="pl-PL" dirty="0" err="1" smtClean="0"/>
              <a:t>Advice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 rot="900000">
            <a:off x="556088" y="4999326"/>
            <a:ext cx="4310915" cy="1203540"/>
          </a:xfrm>
        </p:spPr>
        <p:txBody>
          <a:bodyPr/>
          <a:lstStyle/>
          <a:p>
            <a:r>
              <a:rPr lang="pl-PL" dirty="0" err="1" smtClean="0"/>
              <a:t>Lesson</a:t>
            </a:r>
            <a:r>
              <a:rPr lang="pl-PL" dirty="0" smtClean="0"/>
              <a:t> #7</a:t>
            </a:r>
            <a:endParaRPr lang="pl-PL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 rot="900000">
            <a:off x="521245" y="557959"/>
            <a:ext cx="5458099" cy="4515680"/>
          </a:xfrm>
          <a:prstGeom prst="roundRect">
            <a:avLst>
              <a:gd name="adj" fmla="val 4992"/>
            </a:avLst>
          </a:prstGeom>
          <a:ln w="19050">
            <a:noFill/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reading</a:t>
            </a:r>
            <a:r>
              <a:rPr lang="pl-PL" dirty="0"/>
              <a:t> data from </a:t>
            </a:r>
            <a:r>
              <a:rPr lang="pl-PL" dirty="0" err="1"/>
              <a:t>external</a:t>
            </a:r>
            <a:r>
              <a:rPr lang="pl-PL" dirty="0"/>
              <a:t> </a:t>
            </a:r>
            <a:r>
              <a:rPr lang="pl-PL" dirty="0" err="1"/>
              <a:t>sources</a:t>
            </a:r>
            <a:r>
              <a:rPr lang="pl-PL" dirty="0"/>
              <a:t>, </a:t>
            </a:r>
            <a:r>
              <a:rPr lang="pl-PL" dirty="0" err="1"/>
              <a:t>expect</a:t>
            </a:r>
            <a:r>
              <a:rPr lang="pl-PL" dirty="0"/>
              <a:t> </a:t>
            </a:r>
            <a:r>
              <a:rPr lang="pl-PL" dirty="0" err="1"/>
              <a:t>bytes</a:t>
            </a:r>
            <a:r>
              <a:rPr lang="pl-PL" dirty="0"/>
              <a:t> and </a:t>
            </a:r>
            <a:r>
              <a:rPr lang="pl-PL" dirty="0" err="1"/>
              <a:t>decode</a:t>
            </a:r>
            <a:r>
              <a:rPr lang="pl-PL" dirty="0"/>
              <a:t> </a:t>
            </a:r>
            <a:r>
              <a:rPr lang="pl-PL" dirty="0" err="1"/>
              <a:t>them</a:t>
            </a:r>
            <a:r>
              <a:rPr lang="pl-PL" dirty="0"/>
              <a:t> with </a:t>
            </a:r>
            <a:r>
              <a:rPr lang="pl-PL" dirty="0" err="1">
                <a:solidFill>
                  <a:schemeClr val="bg2">
                    <a:lumMod val="25000"/>
                    <a:lumOff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b.decode</a:t>
            </a:r>
            <a:r>
              <a:rPr lang="pl-PL" dirty="0">
                <a:solidFill>
                  <a:schemeClr val="bg2">
                    <a:lumMod val="25000"/>
                    <a:lumOff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(‘utf-8’).</a:t>
            </a:r>
          </a:p>
          <a:p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writing</a:t>
            </a:r>
            <a:r>
              <a:rPr lang="pl-PL" dirty="0"/>
              <a:t> data </a:t>
            </a:r>
            <a:r>
              <a:rPr lang="pl-PL" dirty="0" err="1"/>
              <a:t>back</a:t>
            </a:r>
            <a:r>
              <a:rPr lang="pl-PL" dirty="0"/>
              <a:t> to a file </a:t>
            </a:r>
            <a:r>
              <a:rPr lang="pl-PL" dirty="0" err="1"/>
              <a:t>or</a:t>
            </a:r>
            <a:r>
              <a:rPr lang="pl-PL" dirty="0"/>
              <a:t> the network, </a:t>
            </a:r>
            <a:r>
              <a:rPr lang="pl-PL" dirty="0" err="1"/>
              <a:t>encode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with </a:t>
            </a:r>
            <a:r>
              <a:rPr lang="pl-PL" dirty="0" err="1">
                <a:solidFill>
                  <a:schemeClr val="bg2">
                    <a:lumMod val="25000"/>
                    <a:lumOff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u.encode</a:t>
            </a:r>
            <a:r>
              <a:rPr lang="pl-PL" dirty="0">
                <a:solidFill>
                  <a:schemeClr val="bg2">
                    <a:lumMod val="25000"/>
                    <a:lumOff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(‘utf-8’)</a:t>
            </a:r>
            <a:r>
              <a:rPr lang="pl-PL" dirty="0"/>
              <a:t>.</a:t>
            </a:r>
          </a:p>
          <a:p>
            <a:r>
              <a:rPr lang="pl-PL" dirty="0" err="1"/>
              <a:t>Avoid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>
                <a:solidFill>
                  <a:schemeClr val="bg2">
                    <a:lumMod val="25000"/>
                    <a:lumOff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pl-PL" dirty="0">
                <a:solidFill>
                  <a:schemeClr val="bg2">
                    <a:lumMod val="25000"/>
                    <a:lumOff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pl-PL" dirty="0">
                <a:solidFill>
                  <a:schemeClr val="bg2">
                    <a:lumMod val="25000"/>
                    <a:lumOff val="75000"/>
                  </a:schemeClr>
                </a:solidFill>
                <a:ea typeface="Consolas" charset="0"/>
                <a:cs typeface="Consolas" charset="0"/>
              </a:rPr>
              <a:t> </a:t>
            </a:r>
            <a:r>
              <a:rPr lang="pl-PL" dirty="0"/>
              <a:t>and </a:t>
            </a:r>
            <a:r>
              <a:rPr lang="pl-PL" dirty="0" err="1">
                <a:solidFill>
                  <a:schemeClr val="bg2">
                    <a:lumMod val="25000"/>
                    <a:lumOff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bytes</a:t>
            </a:r>
            <a:r>
              <a:rPr lang="pl-PL" dirty="0">
                <a:solidFill>
                  <a:schemeClr val="bg2">
                    <a:lumMod val="25000"/>
                    <a:lumOff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encoding</a:t>
            </a:r>
            <a:r>
              <a:rPr lang="pl-PL" dirty="0"/>
              <a:t> to </a:t>
            </a:r>
            <a:r>
              <a:rPr lang="pl-PL" dirty="0" err="1"/>
              <a:t>convert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types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47881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Unicode</a:t>
            </a:r>
            <a:r>
              <a:rPr lang="pl-PL" dirty="0"/>
              <a:t> </a:t>
            </a:r>
            <a:r>
              <a:rPr lang="pl-PL" dirty="0" err="1"/>
              <a:t>Advice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err="1" smtClean="0"/>
              <a:t>Lesson</a:t>
            </a:r>
            <a:r>
              <a:rPr lang="pl-PL" dirty="0" smtClean="0"/>
              <a:t> #8</a:t>
            </a:r>
            <a:endParaRPr lang="pl-PL" dirty="0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 rot="900000">
            <a:off x="1204513" y="618163"/>
            <a:ext cx="4658735" cy="3620879"/>
          </a:xfrm>
          <a:prstGeom prst="roundRect">
            <a:avLst>
              <a:gd name="adj" fmla="val 4992"/>
            </a:avLst>
          </a:prstGeom>
          <a:ln w="19050">
            <a:noFill/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None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sz="5400" dirty="0" err="1" smtClean="0"/>
              <a:t>Decode</a:t>
            </a:r>
            <a:r>
              <a:rPr lang="pl-PL" sz="5400" dirty="0" smtClean="0"/>
              <a:t> </a:t>
            </a:r>
            <a:r>
              <a:rPr lang="pl-PL" sz="5400" dirty="0" err="1" smtClean="0"/>
              <a:t>early</a:t>
            </a:r>
            <a:r>
              <a:rPr lang="pl-PL" sz="5400" dirty="0" smtClean="0"/>
              <a:t>, </a:t>
            </a:r>
            <a:r>
              <a:rPr lang="pl-PL" sz="5400" dirty="0" err="1" smtClean="0"/>
              <a:t>encode</a:t>
            </a:r>
            <a:r>
              <a:rPr lang="pl-PL" sz="5400" dirty="0" smtClean="0"/>
              <a:t> </a:t>
            </a:r>
            <a:r>
              <a:rPr lang="pl-PL" sz="5400" dirty="0" err="1" smtClean="0"/>
              <a:t>late</a:t>
            </a:r>
            <a:r>
              <a:rPr lang="pl-PL" sz="5400" dirty="0" smtClean="0"/>
              <a:t>.</a:t>
            </a:r>
            <a:endParaRPr lang="pl-PL" sz="5400" dirty="0"/>
          </a:p>
        </p:txBody>
      </p:sp>
    </p:spTree>
    <p:extLst>
      <p:ext uri="{BB962C8B-B14F-4D97-AF65-F5344CB8AC3E}">
        <p14:creationId xmlns:p14="http://schemas.microsoft.com/office/powerpoint/2010/main" val="3080384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37744" y="-228600"/>
            <a:ext cx="9628632" cy="74615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raz 8" descr="Macintosh HD:Users:ambv:Dropbox:WebScraping:Chapter1:unicod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94" y="295836"/>
            <a:ext cx="8785918" cy="52174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1698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37744" y="-228600"/>
            <a:ext cx="9628632" cy="74615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raz 8" descr="Macintosh HD:Users:ambv:Dropbox:WebScraping:Chapter1:unicod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94" y="295836"/>
            <a:ext cx="8785918" cy="52174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ight Arrow 2"/>
          <p:cNvSpPr/>
          <p:nvPr/>
        </p:nvSpPr>
        <p:spPr>
          <a:xfrm rot="18900000">
            <a:off x="7019366" y="941993"/>
            <a:ext cx="632012" cy="51098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8900000">
            <a:off x="175005" y="5095736"/>
            <a:ext cx="632012" cy="510988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18900000">
            <a:off x="7202887" y="5095735"/>
            <a:ext cx="632012" cy="510988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8900000">
            <a:off x="88105" y="941993"/>
            <a:ext cx="632012" cy="51098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8900000">
            <a:off x="3585628" y="1967754"/>
            <a:ext cx="632012" cy="510988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368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</a:t>
            </a:r>
            <a:r>
              <a:rPr lang="pl-PL" dirty="0" err="1" smtClean="0"/>
              <a:t>ukasz</a:t>
            </a:r>
            <a:r>
              <a:rPr lang="pl-PL" dirty="0" smtClean="0"/>
              <a:t> Langa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 rot="900000">
            <a:off x="3408340" y="1397365"/>
            <a:ext cx="5263947" cy="5077623"/>
          </a:xfrm>
        </p:spPr>
        <p:txBody>
          <a:bodyPr/>
          <a:lstStyle/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 err="1" smtClean="0"/>
              <a:t>ambv</a:t>
            </a:r>
            <a:r>
              <a:rPr lang="pl-PL" dirty="0" smtClean="0"/>
              <a:t> @ #</a:t>
            </a:r>
            <a:r>
              <a:rPr lang="pl-PL" dirty="0" err="1" smtClean="0"/>
              <a:t>python</a:t>
            </a:r>
            <a:endParaRPr lang="pl-PL" dirty="0" smtClean="0"/>
          </a:p>
          <a:p>
            <a:pPr marL="0" indent="0">
              <a:buNone/>
            </a:pPr>
            <a:r>
              <a:rPr lang="pl-PL" sz="2000" dirty="0" err="1" smtClean="0"/>
              <a:t>fb.me</a:t>
            </a:r>
            <a:r>
              <a:rPr lang="pl-PL" sz="2000" dirty="0" smtClean="0"/>
              <a:t>/</a:t>
            </a:r>
            <a:r>
              <a:rPr lang="pl-PL" sz="2000" dirty="0" err="1" smtClean="0"/>
              <a:t>ambv</a:t>
            </a:r>
            <a:endParaRPr lang="pl-PL" sz="2000" dirty="0" smtClean="0"/>
          </a:p>
          <a:p>
            <a:pPr marL="0" indent="0">
              <a:buNone/>
            </a:pPr>
            <a:r>
              <a:rPr lang="pl-PL" sz="2000" dirty="0" smtClean="0"/>
              <a:t>@</a:t>
            </a:r>
            <a:r>
              <a:rPr lang="pl-PL" sz="2000" dirty="0" err="1" smtClean="0"/>
              <a:t>llanga</a:t>
            </a:r>
            <a:endParaRPr lang="pl-PL" sz="2000" dirty="0" smtClean="0"/>
          </a:p>
          <a:p>
            <a:pPr marL="0" indent="0">
              <a:buNone/>
            </a:pPr>
            <a:r>
              <a:rPr lang="pl-PL" sz="2000" dirty="0" err="1" smtClean="0"/>
              <a:t>lukasz@langa.pl</a:t>
            </a:r>
            <a:endParaRPr lang="pl-PL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4759">
            <a:off x="3875981" y="1111764"/>
            <a:ext cx="2738718" cy="27387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4103256">
            <a:off x="1980365" y="4380255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dirty="0" smtClean="0"/>
              <a:t>–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44497" y="248670"/>
            <a:ext cx="84550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600" dirty="0" smtClean="0">
                <a:solidFill>
                  <a:srgbClr val="92D050"/>
                </a:solidFill>
              </a:rPr>
              <a:t>Slides: </a:t>
            </a:r>
            <a:r>
              <a:rPr lang="en-US" sz="5600" dirty="0" err="1" smtClean="0"/>
              <a:t>fb.me</a:t>
            </a:r>
            <a:r>
              <a:rPr lang="en-US" sz="5600" dirty="0" smtClean="0"/>
              <a:t>/</a:t>
            </a:r>
            <a:r>
              <a:rPr lang="en-US" sz="5600" dirty="0" err="1" smtClean="0"/>
              <a:t>py-unicode</a:t>
            </a: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386954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Kilter">
  <a:themeElements>
    <a:clrScheme name="Zaleta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Należyty.thmx</Template>
  <TotalTime>1582</TotalTime>
  <Words>3706</Words>
  <Application>Microsoft Macintosh PowerPoint</Application>
  <PresentationFormat>Pokaz na ekranie (4:3)</PresentationFormat>
  <Paragraphs>644</Paragraphs>
  <Slides>96</Slides>
  <Notes>43</Notes>
  <HiddenSlides>1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96</vt:i4>
      </vt:variant>
    </vt:vector>
  </HeadingPairs>
  <TitlesOfParts>
    <vt:vector size="97" baseType="lpstr">
      <vt:lpstr>Kilter</vt:lpstr>
      <vt:lpstr>Unicode What is the big deal?</vt:lpstr>
      <vt:lpstr>Before we begin</vt:lpstr>
      <vt:lpstr>About me</vt:lpstr>
      <vt:lpstr>Lukasz Langa</vt:lpstr>
      <vt:lpstr>Lukasz Langa</vt:lpstr>
      <vt:lpstr>Lukasz Langa</vt:lpstr>
      <vt:lpstr>Lukasz Langa</vt:lpstr>
      <vt:lpstr>Prezentacja programu PowerPoint</vt:lpstr>
      <vt:lpstr>Prezentacja programu PowerPoint</vt:lpstr>
      <vt:lpstr>What is text?</vt:lpstr>
      <vt:lpstr>What is text?</vt:lpstr>
      <vt:lpstr>What is text?</vt:lpstr>
      <vt:lpstr>What is text?</vt:lpstr>
      <vt:lpstr>What is text?</vt:lpstr>
      <vt:lpstr>What is text?</vt:lpstr>
      <vt:lpstr>Text transmission</vt:lpstr>
      <vt:lpstr>What is text?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Encodings</vt:lpstr>
      <vt:lpstr>Encodings</vt:lpstr>
      <vt:lpstr>Encodings</vt:lpstr>
      <vt:lpstr>Encodings</vt:lpstr>
      <vt:lpstr>Encodings</vt:lpstr>
      <vt:lpstr>Encodings</vt:lpstr>
      <vt:lpstr>Encodings</vt:lpstr>
      <vt:lpstr>Encodings</vt:lpstr>
      <vt:lpstr>Encodings</vt:lpstr>
      <vt:lpstr>Encodings</vt:lpstr>
      <vt:lpstr>Encodings</vt:lpstr>
      <vt:lpstr>Encodings</vt:lpstr>
      <vt:lpstr>Unicode Advice</vt:lpstr>
      <vt:lpstr>Encodings</vt:lpstr>
      <vt:lpstr>What is a character?</vt:lpstr>
      <vt:lpstr>What is a character?</vt:lpstr>
      <vt:lpstr>What is a character?</vt:lpstr>
      <vt:lpstr>What is a character?</vt:lpstr>
      <vt:lpstr>What is a character?</vt:lpstr>
      <vt:lpstr>Unicode Advice</vt:lpstr>
      <vt:lpstr>What is a character?</vt:lpstr>
      <vt:lpstr>What is a character?</vt:lpstr>
      <vt:lpstr>What is a character?</vt:lpstr>
      <vt:lpstr>Text transmission (again)</vt:lpstr>
      <vt:lpstr>Text transmission</vt:lpstr>
      <vt:lpstr>Text transmission</vt:lpstr>
      <vt:lpstr>Text transmission</vt:lpstr>
      <vt:lpstr>Text transmission</vt:lpstr>
      <vt:lpstr>Text transmission</vt:lpstr>
      <vt:lpstr>Text transmission</vt:lpstr>
      <vt:lpstr>Text transmission</vt:lpstr>
      <vt:lpstr>Text transmission</vt:lpstr>
      <vt:lpstr>UTF-8, UTF-16, UTF-32</vt:lpstr>
      <vt:lpstr>UTF-8, UTF-16, UTF-32</vt:lpstr>
      <vt:lpstr>UTF-8, UTF-16, UTF-32</vt:lpstr>
      <vt:lpstr>UTF-8, UTF-16, UTF-32</vt:lpstr>
      <vt:lpstr>UTF-8, UTF-16, UTF-32</vt:lpstr>
      <vt:lpstr>UTF-8, UTF-16, UTF-32</vt:lpstr>
      <vt:lpstr>Unicode is not an encoding!</vt:lpstr>
      <vt:lpstr>Unicode is not an encoding!</vt:lpstr>
      <vt:lpstr>Unicode Advice</vt:lpstr>
      <vt:lpstr>Unicode Advice</vt:lpstr>
      <vt:lpstr>Unicode Advice</vt:lpstr>
      <vt:lpstr>Unicode Advice</vt:lpstr>
      <vt:lpstr>How Python 3 makes things better</vt:lpstr>
      <vt:lpstr>UTF-8, UTF-16, UTF-32</vt:lpstr>
      <vt:lpstr>UTF-8, UTF-16, UTF-32</vt:lpstr>
      <vt:lpstr>Unicode Advice</vt:lpstr>
      <vt:lpstr>Unicode Advice</vt:lpstr>
      <vt:lpstr>Unicode Advice</vt:lpstr>
      <vt:lpstr>Unicode Advice</vt:lpstr>
      <vt:lpstr>Unicode Advice</vt:lpstr>
      <vt:lpstr>Python 2 was lying to you</vt:lpstr>
      <vt:lpstr>Python 3 will refuse to do the wrong thing</vt:lpstr>
      <vt:lpstr>Unicode Advice</vt:lpstr>
      <vt:lpstr>Unsolved text processing issues</vt:lpstr>
      <vt:lpstr>Other issues with Unicode in Python</vt:lpstr>
      <vt:lpstr>Other issues with Unicode in Python</vt:lpstr>
      <vt:lpstr>Other issues with Unicode in Python</vt:lpstr>
      <vt:lpstr>Other issues with Unicode in Python</vt:lpstr>
      <vt:lpstr>Other issues with Unicode in Python</vt:lpstr>
      <vt:lpstr>“Internatialized text”</vt:lpstr>
      <vt:lpstr>Summing Up</vt:lpstr>
      <vt:lpstr>Unicode Advice</vt:lpstr>
      <vt:lpstr>Unicode Advice</vt:lpstr>
      <vt:lpstr>Unicode Advice</vt:lpstr>
      <vt:lpstr>Unicode Advice</vt:lpstr>
      <vt:lpstr>Unicode Advice</vt:lpstr>
      <vt:lpstr>Unicode Advice</vt:lpstr>
      <vt:lpstr>Unicode Advice</vt:lpstr>
      <vt:lpstr>Unicode Advice</vt:lpstr>
      <vt:lpstr>Prezentacja programu PowerPoint</vt:lpstr>
      <vt:lpstr>Prezentacja programu PowerPoint</vt:lpstr>
      <vt:lpstr>Lukasz Langa</vt:lpstr>
    </vt:vector>
  </TitlesOfParts>
  <Company>Grupa Allegro Sp. z o.o.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Dlaczego Unikod jest trudny?</dc:title>
  <dc:creator>Łukasz Langa</dc:creator>
  <cp:lastModifiedBy>Łukasz Langa</cp:lastModifiedBy>
  <cp:revision>107</cp:revision>
  <dcterms:created xsi:type="dcterms:W3CDTF">2011-09-21T22:11:28Z</dcterms:created>
  <dcterms:modified xsi:type="dcterms:W3CDTF">2017-05-18T16:42:19Z</dcterms:modified>
</cp:coreProperties>
</file>